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79" r:id="rId2"/>
    <p:sldId id="293" r:id="rId3"/>
    <p:sldId id="273" r:id="rId4"/>
    <p:sldId id="257" r:id="rId5"/>
    <p:sldId id="289" r:id="rId6"/>
    <p:sldId id="291" r:id="rId7"/>
    <p:sldId id="264" r:id="rId8"/>
    <p:sldId id="274" r:id="rId9"/>
    <p:sldId id="275" r:id="rId10"/>
    <p:sldId id="276" r:id="rId11"/>
    <p:sldId id="270" r:id="rId12"/>
    <p:sldId id="272" r:id="rId13"/>
    <p:sldId id="258" r:id="rId14"/>
    <p:sldId id="263" r:id="rId15"/>
    <p:sldId id="267" r:id="rId16"/>
    <p:sldId id="295" r:id="rId17"/>
    <p:sldId id="268" r:id="rId18"/>
    <p:sldId id="284" r:id="rId19"/>
    <p:sldId id="294" r:id="rId20"/>
    <p:sldId id="285" r:id="rId21"/>
    <p:sldId id="288"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76" autoAdjust="0"/>
    <p:restoredTop sz="82590" autoAdjust="0"/>
  </p:normalViewPr>
  <p:slideViewPr>
    <p:cSldViewPr snapToGrid="0">
      <p:cViewPr varScale="1">
        <p:scale>
          <a:sx n="78" d="100"/>
          <a:sy n="78" d="100"/>
        </p:scale>
        <p:origin x="1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E996F-4381-47AB-B22E-A66C9B33F434}" type="datetimeFigureOut">
              <a:rPr lang="fr-FR" smtClean="0"/>
              <a:t>24/10/2019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5BE98-E6FF-4454-8AF2-BA972CDE64DF}" type="slidenum">
              <a:rPr lang="fr-FR" smtClean="0"/>
              <a:t>‹N°›</a:t>
            </a:fld>
            <a:endParaRPr lang="fr-FR"/>
          </a:p>
        </p:txBody>
      </p:sp>
    </p:spTree>
    <p:extLst>
      <p:ext uri="{BB962C8B-B14F-4D97-AF65-F5344CB8AC3E}">
        <p14:creationId xmlns:p14="http://schemas.microsoft.com/office/powerpoint/2010/main" val="400609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E5BE98-E6FF-4454-8AF2-BA972CDE64DF}" type="slidenum">
              <a:rPr lang="fr-FR" smtClean="0"/>
              <a:t>1</a:t>
            </a:fld>
            <a:endParaRPr lang="fr-FR"/>
          </a:p>
        </p:txBody>
      </p:sp>
    </p:spTree>
    <p:extLst>
      <p:ext uri="{BB962C8B-B14F-4D97-AF65-F5344CB8AC3E}">
        <p14:creationId xmlns:p14="http://schemas.microsoft.com/office/powerpoint/2010/main" val="368238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E5BE98-E6FF-4454-8AF2-BA972CDE64DF}" type="slidenum">
              <a:rPr lang="fr-FR" smtClean="0"/>
              <a:t>2</a:t>
            </a:fld>
            <a:endParaRPr lang="fr-FR"/>
          </a:p>
        </p:txBody>
      </p:sp>
    </p:spTree>
    <p:extLst>
      <p:ext uri="{BB962C8B-B14F-4D97-AF65-F5344CB8AC3E}">
        <p14:creationId xmlns:p14="http://schemas.microsoft.com/office/powerpoint/2010/main" val="241927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E5BE98-E6FF-4454-8AF2-BA972CDE64DF}" type="slidenum">
              <a:rPr lang="fr-FR" smtClean="0"/>
              <a:t>7</a:t>
            </a:fld>
            <a:endParaRPr lang="fr-FR"/>
          </a:p>
        </p:txBody>
      </p:sp>
    </p:spTree>
    <p:extLst>
      <p:ext uri="{BB962C8B-B14F-4D97-AF65-F5344CB8AC3E}">
        <p14:creationId xmlns:p14="http://schemas.microsoft.com/office/powerpoint/2010/main" val="39089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E5BE98-E6FF-4454-8AF2-BA972CDE64DF}" type="slidenum">
              <a:rPr lang="fr-FR" smtClean="0"/>
              <a:t>19</a:t>
            </a:fld>
            <a:endParaRPr lang="fr-FR"/>
          </a:p>
        </p:txBody>
      </p:sp>
    </p:spTree>
    <p:extLst>
      <p:ext uri="{BB962C8B-B14F-4D97-AF65-F5344CB8AC3E}">
        <p14:creationId xmlns:p14="http://schemas.microsoft.com/office/powerpoint/2010/main" val="88165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E5BE98-E6FF-4454-8AF2-BA972CDE64DF}" type="slidenum">
              <a:rPr lang="fr-FR" smtClean="0"/>
              <a:t>21</a:t>
            </a:fld>
            <a:endParaRPr lang="fr-FR"/>
          </a:p>
        </p:txBody>
      </p:sp>
    </p:spTree>
    <p:extLst>
      <p:ext uri="{BB962C8B-B14F-4D97-AF65-F5344CB8AC3E}">
        <p14:creationId xmlns:p14="http://schemas.microsoft.com/office/powerpoint/2010/main" val="349126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s://www.pexels.com/photo/banking-bills-british-cash-210586/" TargetMode="Externa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 y="15060"/>
            <a:ext cx="6172200" cy="999353"/>
          </a:xfrm>
        </p:spPr>
        <p:txBody>
          <a:bodyPr>
            <a:normAutofit fontScale="85000" lnSpcReduction="10000"/>
          </a:bodyPr>
          <a:lstStyle/>
          <a:p>
            <a:pPr algn="ctr">
              <a:lnSpc>
                <a:spcPct val="100000"/>
              </a:lnSpc>
              <a:spcBef>
                <a:spcPts val="0"/>
              </a:spcBef>
            </a:pPr>
            <a:endParaRPr lang="en-US" sz="3600" b="1" dirty="0" smtClean="0">
              <a:solidFill>
                <a:schemeClr val="accent1">
                  <a:lumMod val="75000"/>
                </a:schemeClr>
              </a:solidFill>
              <a:effectLst>
                <a:outerShdw blurRad="38100" dist="38100" dir="2700000" algn="tl">
                  <a:srgbClr val="000000">
                    <a:alpha val="43137"/>
                  </a:srgbClr>
                </a:outerShdw>
              </a:effectLst>
            </a:endParaRPr>
          </a:p>
          <a:p>
            <a:pPr algn="ctr">
              <a:lnSpc>
                <a:spcPct val="100000"/>
              </a:lnSpc>
              <a:spcBef>
                <a:spcPts val="0"/>
              </a:spcBef>
            </a:pPr>
            <a:r>
              <a:rPr lang="en-US" sz="3600" b="1" dirty="0" smtClean="0">
                <a:solidFill>
                  <a:schemeClr val="accent1">
                    <a:lumMod val="75000"/>
                  </a:schemeClr>
                </a:solidFill>
                <a:effectLst>
                  <a:outerShdw blurRad="38100" dist="38100" dir="2700000" algn="tl">
                    <a:srgbClr val="000000">
                      <a:alpha val="43137"/>
                    </a:srgbClr>
                  </a:outerShdw>
                </a:effectLst>
              </a:rPr>
              <a:t>SEMINAIRES DU CREG / 2019-2020</a:t>
            </a:r>
            <a:endParaRPr lang="en-US" sz="3600" b="1" dirty="0">
              <a:solidFill>
                <a:schemeClr val="accent1">
                  <a:lumMod val="75000"/>
                </a:schemeClr>
              </a:solidFill>
              <a:effectLst>
                <a:outerShdw blurRad="38100" dist="38100" dir="2700000" algn="tl">
                  <a:srgbClr val="000000">
                    <a:alpha val="43137"/>
                  </a:srgbClr>
                </a:outerShdw>
              </a:effectLst>
            </a:endParaRPr>
          </a:p>
        </p:txBody>
      </p:sp>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0" y="5285984"/>
            <a:ext cx="2317315" cy="1572016"/>
          </a:xfrm>
          <a:prstGeom prst="rect">
            <a:avLst/>
          </a:prstGeom>
          <a:noFill/>
          <a:ln>
            <a:noFill/>
          </a:ln>
        </p:spPr>
      </p:pic>
      <p:sp>
        <p:nvSpPr>
          <p:cNvPr id="4" name="Sous-titre 2"/>
          <p:cNvSpPr txBox="1">
            <a:spLocks/>
          </p:cNvSpPr>
          <p:nvPr/>
        </p:nvSpPr>
        <p:spPr>
          <a:xfrm>
            <a:off x="497683" y="1471613"/>
            <a:ext cx="11349035" cy="397192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3500" b="1" i="1" dirty="0" smtClean="0">
                <a:solidFill>
                  <a:srgbClr val="9933FF"/>
                </a:solidFill>
                <a:latin typeface="Arial Black" panose="020B0A04020102020204" pitchFamily="34" charset="0"/>
              </a:rPr>
              <a:t>Proposals for an institutionalist reform </a:t>
            </a:r>
          </a:p>
          <a:p>
            <a:pPr algn="ctr">
              <a:lnSpc>
                <a:spcPct val="100000"/>
              </a:lnSpc>
              <a:spcBef>
                <a:spcPts val="0"/>
              </a:spcBef>
            </a:pPr>
            <a:r>
              <a:rPr lang="en-US" sz="3500" b="1" i="1" dirty="0" smtClean="0">
                <a:solidFill>
                  <a:srgbClr val="9933FF"/>
                </a:solidFill>
                <a:latin typeface="Arial Black" panose="020B0A04020102020204" pitchFamily="34" charset="0"/>
              </a:rPr>
              <a:t>of financial regulation</a:t>
            </a:r>
          </a:p>
          <a:p>
            <a:pPr algn="ctr">
              <a:lnSpc>
                <a:spcPct val="100000"/>
              </a:lnSpc>
              <a:spcBef>
                <a:spcPts val="0"/>
              </a:spcBef>
            </a:pPr>
            <a:endParaRPr lang="en-US" sz="900" b="1" dirty="0" smtClean="0">
              <a:solidFill>
                <a:schemeClr val="bg1"/>
              </a:solidFill>
            </a:endParaRPr>
          </a:p>
          <a:p>
            <a:pPr algn="ctr">
              <a:lnSpc>
                <a:spcPct val="100000"/>
              </a:lnSpc>
              <a:spcBef>
                <a:spcPts val="0"/>
              </a:spcBef>
            </a:pPr>
            <a:endParaRPr lang="en-US" sz="1000" b="1" dirty="0" smtClean="0">
              <a:solidFill>
                <a:srgbClr val="0070C0"/>
              </a:solidFill>
            </a:endParaRPr>
          </a:p>
          <a:p>
            <a:pPr algn="ctr">
              <a:lnSpc>
                <a:spcPct val="100000"/>
              </a:lnSpc>
              <a:spcBef>
                <a:spcPts val="0"/>
              </a:spcBef>
            </a:pPr>
            <a:endParaRPr lang="en-US" sz="1200" b="1" dirty="0" smtClean="0">
              <a:solidFill>
                <a:srgbClr val="0070C0"/>
              </a:solidFill>
            </a:endParaRPr>
          </a:p>
          <a:p>
            <a:pPr algn="ctr">
              <a:lnSpc>
                <a:spcPct val="100000"/>
              </a:lnSpc>
              <a:spcBef>
                <a:spcPts val="0"/>
              </a:spcBef>
            </a:pPr>
            <a:r>
              <a:rPr lang="en-US" sz="4400" b="1" dirty="0" err="1" smtClean="0">
                <a:solidFill>
                  <a:srgbClr val="0070C0"/>
                </a:solidFill>
              </a:rPr>
              <a:t>F</a:t>
            </a:r>
            <a:r>
              <a:rPr lang="en-US" sz="4400" b="1" cap="none" dirty="0" err="1" smtClean="0">
                <a:solidFill>
                  <a:srgbClr val="0070C0"/>
                </a:solidFill>
              </a:rPr>
              <a:t>aruk</a:t>
            </a:r>
            <a:r>
              <a:rPr lang="en-US" sz="4400" b="1" dirty="0" smtClean="0">
                <a:solidFill>
                  <a:srgbClr val="0070C0"/>
                </a:solidFill>
              </a:rPr>
              <a:t> ÜLGEN</a:t>
            </a:r>
          </a:p>
          <a:p>
            <a:pPr algn="ctr">
              <a:lnSpc>
                <a:spcPct val="100000"/>
              </a:lnSpc>
              <a:spcBef>
                <a:spcPts val="0"/>
              </a:spcBef>
            </a:pPr>
            <a:endParaRPr lang="en-US" sz="1100" b="1" dirty="0" smtClean="0">
              <a:solidFill>
                <a:srgbClr val="0070C0"/>
              </a:solidFill>
            </a:endParaRPr>
          </a:p>
          <a:p>
            <a:pPr algn="ctr">
              <a:lnSpc>
                <a:spcPct val="100000"/>
              </a:lnSpc>
              <a:spcBef>
                <a:spcPts val="0"/>
              </a:spcBef>
            </a:pPr>
            <a:endParaRPr lang="en-US" sz="900" b="1" dirty="0">
              <a:solidFill>
                <a:srgbClr val="0070C0"/>
              </a:solidFill>
            </a:endParaRPr>
          </a:p>
          <a:p>
            <a:pPr algn="ctr">
              <a:lnSpc>
                <a:spcPct val="100000"/>
              </a:lnSpc>
              <a:spcBef>
                <a:spcPts val="0"/>
              </a:spcBef>
            </a:pPr>
            <a:r>
              <a:rPr lang="en-US" sz="2400" b="1" dirty="0">
                <a:solidFill>
                  <a:srgbClr val="00B0F0"/>
                </a:solidFill>
                <a:effectLst>
                  <a:outerShdw blurRad="38100" dist="38100" dir="2700000" algn="tl">
                    <a:srgbClr val="000000">
                      <a:alpha val="43137"/>
                    </a:srgbClr>
                  </a:outerShdw>
                </a:effectLst>
              </a:rPr>
              <a:t>24 </a:t>
            </a:r>
            <a:r>
              <a:rPr lang="en-US" sz="2400" b="1" dirty="0" err="1">
                <a:solidFill>
                  <a:srgbClr val="00B0F0"/>
                </a:solidFill>
                <a:effectLst>
                  <a:outerShdw blurRad="38100" dist="38100" dir="2700000" algn="tl">
                    <a:srgbClr val="000000">
                      <a:alpha val="43137"/>
                    </a:srgbClr>
                  </a:outerShdw>
                </a:effectLst>
              </a:rPr>
              <a:t>octobre</a:t>
            </a:r>
            <a:r>
              <a:rPr lang="en-US" sz="2400" b="1" dirty="0">
                <a:solidFill>
                  <a:srgbClr val="00B0F0"/>
                </a:solidFill>
                <a:effectLst>
                  <a:outerShdw blurRad="38100" dist="38100" dir="2700000" algn="tl">
                    <a:srgbClr val="000000">
                      <a:alpha val="43137"/>
                    </a:srgbClr>
                  </a:outerShdw>
                </a:effectLst>
              </a:rPr>
              <a:t> 2019, 14h15-16h15, </a:t>
            </a:r>
            <a:r>
              <a:rPr lang="en-US" sz="2400" b="1" dirty="0" smtClean="0">
                <a:solidFill>
                  <a:srgbClr val="00B0F0"/>
                </a:solidFill>
                <a:effectLst>
                  <a:outerShdw blurRad="38100" dist="38100" dir="2700000" algn="tl">
                    <a:srgbClr val="000000">
                      <a:alpha val="43137"/>
                    </a:srgbClr>
                  </a:outerShdw>
                </a:effectLst>
              </a:rPr>
              <a:t>Salle </a:t>
            </a:r>
            <a:r>
              <a:rPr lang="en-US" sz="2400" b="1" dirty="0">
                <a:solidFill>
                  <a:srgbClr val="00B0F0"/>
                </a:solidFill>
                <a:effectLst>
                  <a:outerShdw blurRad="38100" dist="38100" dir="2700000" algn="tl">
                    <a:srgbClr val="000000">
                      <a:alpha val="43137"/>
                    </a:srgbClr>
                  </a:outerShdw>
                </a:effectLst>
              </a:rPr>
              <a:t>EG03, BATEG, Campus SMH</a:t>
            </a:r>
          </a:p>
          <a:p>
            <a:pPr algn="ctr">
              <a:lnSpc>
                <a:spcPct val="100000"/>
              </a:lnSpc>
              <a:spcBef>
                <a:spcPts val="0"/>
              </a:spcBef>
            </a:pPr>
            <a:endParaRPr lang="fr-FR" sz="1900" b="1" dirty="0" smtClean="0">
              <a:solidFill>
                <a:srgbClr val="0070C0"/>
              </a:solidFill>
            </a:endParaRPr>
          </a:p>
          <a:p>
            <a:pPr algn="ctr">
              <a:lnSpc>
                <a:spcPct val="100000"/>
              </a:lnSpc>
              <a:spcBef>
                <a:spcPts val="0"/>
              </a:spcBef>
            </a:pPr>
            <a:endParaRPr lang="en-US" b="1" dirty="0" smtClean="0">
              <a:solidFill>
                <a:schemeClr val="bg1"/>
              </a:solidFill>
            </a:endParaRPr>
          </a:p>
          <a:p>
            <a:pPr algn="ctr">
              <a:lnSpc>
                <a:spcPct val="100000"/>
              </a:lnSpc>
              <a:spcBef>
                <a:spcPts val="0"/>
              </a:spcBef>
            </a:pPr>
            <a:r>
              <a:rPr lang="en-US" sz="3000" b="1" dirty="0" err="1" smtClean="0">
                <a:solidFill>
                  <a:srgbClr val="C00000"/>
                </a:solidFill>
                <a:effectLst>
                  <a:outerShdw blurRad="38100" dist="38100" dir="2700000" algn="tl">
                    <a:srgbClr val="000000">
                      <a:alpha val="43137"/>
                    </a:srgbClr>
                  </a:outerShdw>
                </a:effectLst>
              </a:rPr>
              <a:t>CenteR</a:t>
            </a:r>
            <a:r>
              <a:rPr lang="en-US" sz="3000" b="1" dirty="0" smtClean="0">
                <a:solidFill>
                  <a:srgbClr val="C00000"/>
                </a:solidFill>
                <a:effectLst>
                  <a:outerShdw blurRad="38100" dist="38100" dir="2700000" algn="tl">
                    <a:srgbClr val="000000">
                      <a:alpha val="43137"/>
                    </a:srgbClr>
                  </a:outerShdw>
                </a:effectLst>
              </a:rPr>
              <a:t> Of research in economics of Grenoble (CREG)</a:t>
            </a:r>
          </a:p>
          <a:p>
            <a:pPr algn="ctr">
              <a:lnSpc>
                <a:spcPct val="100000"/>
              </a:lnSpc>
              <a:spcBef>
                <a:spcPts val="0"/>
              </a:spcBef>
            </a:pPr>
            <a:r>
              <a:rPr lang="en-US" sz="3000" b="1" dirty="0" smtClean="0">
                <a:solidFill>
                  <a:srgbClr val="C00000"/>
                </a:solidFill>
                <a:effectLst>
                  <a:outerShdw blurRad="38100" dist="38100" dir="2700000" algn="tl">
                    <a:srgbClr val="000000">
                      <a:alpha val="43137"/>
                    </a:srgbClr>
                  </a:outerShdw>
                </a:effectLst>
              </a:rPr>
              <a:t>Grenoble Faculty of Economics – Univ. Grenoble </a:t>
            </a:r>
            <a:r>
              <a:rPr lang="en-US" sz="3000" b="1" dirty="0" err="1" smtClean="0">
                <a:solidFill>
                  <a:srgbClr val="C00000"/>
                </a:solidFill>
                <a:effectLst>
                  <a:outerShdw blurRad="38100" dist="38100" dir="2700000" algn="tl">
                    <a:srgbClr val="000000">
                      <a:alpha val="43137"/>
                    </a:srgbClr>
                  </a:outerShdw>
                </a:effectLst>
              </a:rPr>
              <a:t>Alpes</a:t>
            </a:r>
            <a:r>
              <a:rPr lang="en-US" sz="3000" b="1" dirty="0" smtClean="0">
                <a:solidFill>
                  <a:srgbClr val="C00000"/>
                </a:solidFill>
                <a:effectLst>
                  <a:outerShdw blurRad="38100" dist="38100" dir="2700000" algn="tl">
                    <a:srgbClr val="000000">
                      <a:alpha val="43137"/>
                    </a:srgbClr>
                  </a:outerShdw>
                </a:effectLst>
              </a:rPr>
              <a:t> – France</a:t>
            </a:r>
          </a:p>
        </p:txBody>
      </p:sp>
      <p:pic>
        <p:nvPicPr>
          <p:cNvPr id="2" name="Image 1"/>
          <p:cNvPicPr>
            <a:picLocks noChangeAspect="1"/>
          </p:cNvPicPr>
          <p:nvPr/>
        </p:nvPicPr>
        <p:blipFill>
          <a:blip r:embed="rId4"/>
          <a:stretch>
            <a:fillRect/>
          </a:stretch>
        </p:blipFill>
        <p:spPr>
          <a:xfrm>
            <a:off x="6172201" y="0"/>
            <a:ext cx="6019797" cy="1014413"/>
          </a:xfrm>
          <a:prstGeom prst="rect">
            <a:avLst/>
          </a:prstGeom>
        </p:spPr>
      </p:pic>
    </p:spTree>
    <p:extLst>
      <p:ext uri="{BB962C8B-B14F-4D97-AF65-F5344CB8AC3E}">
        <p14:creationId xmlns:p14="http://schemas.microsoft.com/office/powerpoint/2010/main" val="100767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7929"/>
            <a:ext cx="11946835" cy="6281531"/>
          </a:xfrm>
        </p:spPr>
        <p:txBody>
          <a:bodyPr>
            <a:normAutofit lnSpcReduction="10000"/>
          </a:bodyPr>
          <a:lstStyle/>
          <a:p>
            <a:pPr marL="0" indent="0" algn="ctr">
              <a:buNone/>
            </a:pPr>
            <a:r>
              <a:rPr lang="en-US" sz="3200" b="1" i="1" u="sng" dirty="0" smtClean="0">
                <a:solidFill>
                  <a:srgbClr val="7030A0"/>
                </a:solidFill>
              </a:rPr>
              <a:t>THEREFORE </a:t>
            </a:r>
            <a:r>
              <a:rPr lang="en-US" sz="3200" b="1" i="1" u="sng" dirty="0">
                <a:solidFill>
                  <a:srgbClr val="7030A0"/>
                </a:solidFill>
              </a:rPr>
              <a:t>MONEY IS AMBIVALENT AND </a:t>
            </a:r>
            <a:r>
              <a:rPr lang="en-US" sz="3200" b="1" i="1" u="sng" dirty="0" smtClean="0">
                <a:solidFill>
                  <a:srgbClr val="7030A0"/>
                </a:solidFill>
              </a:rPr>
              <a:t>TRANSVERSAL …</a:t>
            </a:r>
            <a:r>
              <a:rPr lang="en-US" sz="3200" b="1" i="1" dirty="0" smtClean="0">
                <a:solidFill>
                  <a:srgbClr val="7030A0"/>
                </a:solidFill>
              </a:rPr>
              <a:t> </a:t>
            </a:r>
            <a:endParaRPr lang="fr-FR" sz="3200" b="1" i="1" u="sng" dirty="0" smtClean="0">
              <a:solidFill>
                <a:srgbClr val="7030A0"/>
              </a:solidFill>
              <a:effectLst>
                <a:outerShdw blurRad="38100" dist="38100" dir="2700000" algn="tl">
                  <a:srgbClr val="000000">
                    <a:alpha val="43137"/>
                  </a:srgbClr>
                </a:outerShdw>
              </a:effectLst>
              <a:sym typeface="Wingdings" panose="05000000000000000000" pitchFamily="2" charset="2"/>
            </a:endParaRPr>
          </a:p>
          <a:p>
            <a:pPr marL="0" indent="0">
              <a:buNone/>
            </a:pPr>
            <a:r>
              <a:rPr lang="fr-FR" sz="2800" b="1" i="1" u="sng" dirty="0" smtClean="0">
                <a:solidFill>
                  <a:schemeClr val="accent5">
                    <a:lumMod val="50000"/>
                  </a:schemeClr>
                </a:solidFill>
                <a:effectLst>
                  <a:outerShdw blurRad="38100" dist="38100" dir="2700000" algn="tl">
                    <a:srgbClr val="000000">
                      <a:alpha val="43137"/>
                    </a:srgbClr>
                  </a:outerShdw>
                </a:effectLst>
                <a:sym typeface="Wingdings" panose="05000000000000000000" pitchFamily="2" charset="2"/>
              </a:rPr>
              <a:t> </a:t>
            </a:r>
            <a:r>
              <a:rPr lang="fr-FR" sz="2800" b="1" i="1" u="sng" dirty="0" smtClean="0">
                <a:solidFill>
                  <a:schemeClr val="accent5">
                    <a:lumMod val="50000"/>
                  </a:schemeClr>
                </a:solidFill>
                <a:effectLst>
                  <a:outerShdw blurRad="38100" dist="38100" dir="2700000" algn="tl">
                    <a:srgbClr val="000000">
                      <a:alpha val="43137"/>
                    </a:srgbClr>
                  </a:outerShdw>
                </a:effectLst>
              </a:rPr>
              <a:t>Ambivalent</a:t>
            </a:r>
            <a:r>
              <a:rPr lang="fr-FR" sz="2800" b="1" i="1" u="sng" dirty="0">
                <a:solidFill>
                  <a:schemeClr val="accent5">
                    <a:lumMod val="50000"/>
                  </a:schemeClr>
                </a:solidFill>
                <a:effectLst>
                  <a:outerShdw blurRad="38100" dist="38100" dir="2700000" algn="tl">
                    <a:srgbClr val="000000">
                      <a:alpha val="43137"/>
                    </a:srgbClr>
                  </a:outerShdw>
                </a:effectLst>
              </a:rPr>
              <a:t>: </a:t>
            </a:r>
            <a:endParaRPr lang="fr-FR" sz="2800" u="sng" dirty="0">
              <a:solidFill>
                <a:schemeClr val="accent5">
                  <a:lumMod val="50000"/>
                </a:schemeClr>
              </a:solidFill>
              <a:effectLst>
                <a:outerShdw blurRad="38100" dist="38100" dir="2700000" algn="tl">
                  <a:srgbClr val="000000">
                    <a:alpha val="43137"/>
                  </a:srgbClr>
                </a:outerShdw>
              </a:effectLst>
            </a:endParaRPr>
          </a:p>
          <a:p>
            <a:pPr marL="0" indent="0">
              <a:spcBef>
                <a:spcPts val="600"/>
              </a:spcBef>
              <a:buNone/>
            </a:pPr>
            <a:r>
              <a:rPr lang="en-US" sz="2800" b="1" dirty="0" smtClean="0">
                <a:solidFill>
                  <a:schemeClr val="bg1"/>
                </a:solidFill>
              </a:rPr>
              <a:t>Money </a:t>
            </a:r>
            <a:r>
              <a:rPr lang="en-US" sz="2800" b="1" dirty="0">
                <a:solidFill>
                  <a:schemeClr val="bg1"/>
                </a:solidFill>
              </a:rPr>
              <a:t>is a private creation (individual, decentralized, private decision and action system); </a:t>
            </a:r>
            <a:endParaRPr lang="en-US" sz="2800" dirty="0">
              <a:solidFill>
                <a:schemeClr val="bg1"/>
              </a:solidFill>
            </a:endParaRPr>
          </a:p>
          <a:p>
            <a:pPr marL="0" indent="0">
              <a:spcBef>
                <a:spcPts val="600"/>
              </a:spcBef>
              <a:buNone/>
            </a:pPr>
            <a:r>
              <a:rPr lang="en-US" sz="2800" b="1" dirty="0" smtClean="0">
                <a:solidFill>
                  <a:schemeClr val="bg1"/>
                </a:solidFill>
              </a:rPr>
              <a:t>BUT </a:t>
            </a:r>
            <a:r>
              <a:rPr lang="en-US" sz="2800" b="1" dirty="0">
                <a:solidFill>
                  <a:schemeClr val="bg1"/>
                </a:solidFill>
              </a:rPr>
              <a:t>at the same time, </a:t>
            </a:r>
            <a:endParaRPr lang="en-US" sz="2800" b="1" dirty="0" smtClean="0">
              <a:solidFill>
                <a:schemeClr val="bg1"/>
              </a:solidFill>
            </a:endParaRPr>
          </a:p>
          <a:p>
            <a:pPr marL="0" indent="0">
              <a:spcBef>
                <a:spcPts val="600"/>
              </a:spcBef>
              <a:buNone/>
            </a:pPr>
            <a:r>
              <a:rPr lang="en-US" sz="2800" b="1" dirty="0" smtClean="0">
                <a:solidFill>
                  <a:schemeClr val="bg1"/>
                </a:solidFill>
              </a:rPr>
              <a:t>Money </a:t>
            </a:r>
            <a:r>
              <a:rPr lang="en-US" sz="2800" b="1" dirty="0">
                <a:solidFill>
                  <a:schemeClr val="bg1"/>
                </a:solidFill>
              </a:rPr>
              <a:t>has a pure public character (Money is also THE general means of settlement</a:t>
            </a:r>
            <a:r>
              <a:rPr lang="en-US" sz="2800" b="1" dirty="0" smtClean="0">
                <a:solidFill>
                  <a:schemeClr val="bg1"/>
                </a:solidFill>
              </a:rPr>
              <a:t>).</a:t>
            </a:r>
            <a:endParaRPr lang="en-US" sz="2800" dirty="0">
              <a:solidFill>
                <a:schemeClr val="bg1"/>
              </a:solidFill>
            </a:endParaRPr>
          </a:p>
          <a:p>
            <a:pPr marL="0" indent="0">
              <a:buNone/>
            </a:pPr>
            <a:endParaRPr lang="fr-FR" sz="1000" b="1" i="1" u="sng" dirty="0" smtClean="0">
              <a:solidFill>
                <a:schemeClr val="accent5">
                  <a:lumMod val="50000"/>
                </a:schemeClr>
              </a:solidFill>
              <a:effectLst>
                <a:outerShdw blurRad="38100" dist="38100" dir="2700000" algn="tl">
                  <a:srgbClr val="000000">
                    <a:alpha val="43137"/>
                  </a:srgbClr>
                </a:outerShdw>
              </a:effectLst>
              <a:sym typeface="Wingdings" panose="05000000000000000000" pitchFamily="2" charset="2"/>
            </a:endParaRPr>
          </a:p>
          <a:p>
            <a:pPr marL="0" indent="0">
              <a:buNone/>
            </a:pPr>
            <a:r>
              <a:rPr lang="fr-FR" sz="2800" b="1" i="1" u="sng" dirty="0" smtClean="0">
                <a:solidFill>
                  <a:schemeClr val="accent5">
                    <a:lumMod val="50000"/>
                  </a:schemeClr>
                </a:solidFill>
                <a:effectLst>
                  <a:outerShdw blurRad="38100" dist="38100" dir="2700000" algn="tl">
                    <a:srgbClr val="000000">
                      <a:alpha val="43137"/>
                    </a:srgbClr>
                  </a:outerShdw>
                </a:effectLst>
                <a:sym typeface="Wingdings" panose="05000000000000000000" pitchFamily="2" charset="2"/>
              </a:rPr>
              <a:t> </a:t>
            </a:r>
            <a:r>
              <a:rPr lang="fr-FR" sz="2800" b="1" i="1" u="sng" dirty="0" smtClean="0">
                <a:solidFill>
                  <a:schemeClr val="accent5">
                    <a:lumMod val="50000"/>
                  </a:schemeClr>
                </a:solidFill>
                <a:effectLst>
                  <a:outerShdw blurRad="38100" dist="38100" dir="2700000" algn="tl">
                    <a:srgbClr val="000000">
                      <a:alpha val="43137"/>
                    </a:srgbClr>
                  </a:outerShdw>
                </a:effectLst>
              </a:rPr>
              <a:t>Transversal</a:t>
            </a:r>
            <a:r>
              <a:rPr lang="fr-FR" sz="2800" b="1" i="1" u="sng" dirty="0">
                <a:solidFill>
                  <a:schemeClr val="accent5">
                    <a:lumMod val="50000"/>
                  </a:schemeClr>
                </a:solidFill>
                <a:effectLst>
                  <a:outerShdw blurRad="38100" dist="38100" dir="2700000" algn="tl">
                    <a:srgbClr val="000000">
                      <a:alpha val="43137"/>
                    </a:srgbClr>
                  </a:outerShdw>
                </a:effectLst>
              </a:rPr>
              <a:t>:</a:t>
            </a:r>
            <a:endParaRPr lang="fr-FR" sz="2800" u="sng" dirty="0">
              <a:solidFill>
                <a:schemeClr val="accent5">
                  <a:lumMod val="50000"/>
                </a:schemeClr>
              </a:solidFill>
              <a:effectLst>
                <a:outerShdw blurRad="38100" dist="38100" dir="2700000" algn="tl">
                  <a:srgbClr val="000000">
                    <a:alpha val="43137"/>
                  </a:srgbClr>
                </a:outerShdw>
              </a:effectLst>
            </a:endParaRPr>
          </a:p>
          <a:p>
            <a:pPr marL="0" indent="0">
              <a:buNone/>
            </a:pPr>
            <a:r>
              <a:rPr lang="en-US" sz="2800" b="1" dirty="0" smtClean="0">
                <a:solidFill>
                  <a:schemeClr val="bg1"/>
                </a:solidFill>
              </a:rPr>
              <a:t>Everything </a:t>
            </a:r>
            <a:r>
              <a:rPr lang="en-US" sz="2800" b="1" dirty="0">
                <a:solidFill>
                  <a:schemeClr val="bg1"/>
                </a:solidFill>
              </a:rPr>
              <a:t>and everyone </a:t>
            </a:r>
            <a:r>
              <a:rPr lang="en-US" sz="2800" b="1" dirty="0" smtClean="0">
                <a:solidFill>
                  <a:schemeClr val="bg1"/>
                </a:solidFill>
              </a:rPr>
              <a:t>are everywhere directly/indirectly </a:t>
            </a:r>
            <a:r>
              <a:rPr lang="en-US" sz="2800" b="1" dirty="0">
                <a:solidFill>
                  <a:schemeClr val="bg1"/>
                </a:solidFill>
              </a:rPr>
              <a:t>involved in monetary (debt) relations </a:t>
            </a:r>
            <a:r>
              <a:rPr lang="en-US" sz="2800" b="1" dirty="0" smtClean="0">
                <a:solidFill>
                  <a:schemeClr val="bg1"/>
                </a:solidFill>
              </a:rPr>
              <a:t>and then </a:t>
            </a:r>
            <a:r>
              <a:rPr lang="en-US" sz="2800" b="1" dirty="0">
                <a:solidFill>
                  <a:schemeClr val="bg1"/>
                </a:solidFill>
              </a:rPr>
              <a:t>affected more or less by the evolution of money and financial </a:t>
            </a:r>
            <a:r>
              <a:rPr lang="en-US" sz="2800" b="1" dirty="0" smtClean="0">
                <a:solidFill>
                  <a:schemeClr val="bg1"/>
                </a:solidFill>
              </a:rPr>
              <a:t>markets.</a:t>
            </a:r>
            <a:endParaRPr lang="fr-FR" sz="2800" dirty="0">
              <a:solidFill>
                <a:schemeClr val="bg1"/>
              </a:solidFill>
            </a:endParaRPr>
          </a:p>
        </p:txBody>
      </p:sp>
    </p:spTree>
    <p:extLst>
      <p:ext uri="{BB962C8B-B14F-4D97-AF65-F5344CB8AC3E}">
        <p14:creationId xmlns:p14="http://schemas.microsoft.com/office/powerpoint/2010/main" val="82102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5181" y="261256"/>
            <a:ext cx="11759610" cy="6382139"/>
          </a:xfrm>
        </p:spPr>
        <p:txBody>
          <a:bodyPr>
            <a:normAutofit fontScale="92500" lnSpcReduction="20000"/>
          </a:bodyPr>
          <a:lstStyle/>
          <a:p>
            <a:pPr marL="0" indent="0" algn="ctr">
              <a:buNone/>
            </a:pPr>
            <a:r>
              <a:rPr lang="fr-FR" sz="3000" b="1" u="sng" cap="all" dirty="0" smtClean="0">
                <a:solidFill>
                  <a:srgbClr val="7030A0"/>
                </a:solidFill>
              </a:rPr>
              <a:t>… AND Finance </a:t>
            </a:r>
            <a:r>
              <a:rPr lang="fr-FR" sz="3000" b="1" u="sng" cap="all" dirty="0" err="1">
                <a:solidFill>
                  <a:srgbClr val="7030A0"/>
                </a:solidFill>
              </a:rPr>
              <a:t>i</a:t>
            </a:r>
            <a:r>
              <a:rPr lang="fr-FR" sz="3000" b="1" u="sng" cap="all" dirty="0" err="1" smtClean="0">
                <a:solidFill>
                  <a:srgbClr val="7030A0"/>
                </a:solidFill>
              </a:rPr>
              <a:t>s</a:t>
            </a:r>
            <a:r>
              <a:rPr lang="fr-FR" sz="3000" b="1" u="sng" cap="all" dirty="0" smtClean="0">
                <a:solidFill>
                  <a:srgbClr val="7030A0"/>
                </a:solidFill>
              </a:rPr>
              <a:t> </a:t>
            </a:r>
            <a:r>
              <a:rPr lang="fr-FR" sz="3000" b="1" u="sng" cap="all" dirty="0">
                <a:solidFill>
                  <a:srgbClr val="7030A0"/>
                </a:solidFill>
              </a:rPr>
              <a:t>a double-</a:t>
            </a:r>
            <a:r>
              <a:rPr lang="fr-FR" sz="3000" b="1" u="sng" cap="all" dirty="0" err="1">
                <a:solidFill>
                  <a:srgbClr val="7030A0"/>
                </a:solidFill>
              </a:rPr>
              <a:t>edged</a:t>
            </a:r>
            <a:r>
              <a:rPr lang="fr-FR" sz="3000" b="1" u="sng" cap="all" dirty="0">
                <a:solidFill>
                  <a:srgbClr val="7030A0"/>
                </a:solidFill>
              </a:rPr>
              <a:t> </a:t>
            </a:r>
            <a:r>
              <a:rPr lang="fr-FR" sz="3000" b="1" u="sng" cap="all" dirty="0" err="1" smtClean="0">
                <a:solidFill>
                  <a:srgbClr val="7030A0"/>
                </a:solidFill>
              </a:rPr>
              <a:t>sword</a:t>
            </a:r>
            <a:endParaRPr lang="fr-FR" sz="3000" b="1" u="sng" cap="all" dirty="0" smtClean="0">
              <a:solidFill>
                <a:srgbClr val="7030A0"/>
              </a:solidFill>
            </a:endParaRPr>
          </a:p>
          <a:p>
            <a:pPr marL="0" indent="0">
              <a:spcBef>
                <a:spcPts val="600"/>
              </a:spcBef>
              <a:buNone/>
            </a:pPr>
            <a:r>
              <a:rPr lang="en-US" sz="3500" b="1" dirty="0" smtClean="0">
                <a:solidFill>
                  <a:srgbClr val="C00000"/>
                </a:solidFill>
                <a:sym typeface="Wingdings" panose="05000000000000000000" pitchFamily="2" charset="2"/>
              </a:rPr>
              <a:t> </a:t>
            </a:r>
            <a:r>
              <a:rPr lang="en-US" sz="3500" b="1" dirty="0" smtClean="0">
                <a:solidFill>
                  <a:srgbClr val="C00000"/>
                </a:solidFill>
              </a:rPr>
              <a:t>Capitalist accumulation needs finance (bank credit, financial markets funding) </a:t>
            </a:r>
          </a:p>
          <a:p>
            <a:pPr>
              <a:spcBef>
                <a:spcPts val="600"/>
              </a:spcBef>
              <a:buFont typeface="Wingdings" panose="05000000000000000000" pitchFamily="2" charset="2"/>
              <a:buChar char="à"/>
            </a:pPr>
            <a:r>
              <a:rPr lang="en-US" sz="3500" b="1" dirty="0" smtClean="0">
                <a:solidFill>
                  <a:srgbClr val="C00000"/>
                </a:solidFill>
              </a:rPr>
              <a:t>But at the same time when financial markets become free of any related real economy need and inflate through a speculative expansion of returns, capitalism collapses.</a:t>
            </a:r>
            <a:endParaRPr lang="fr-FR" sz="3500" b="1" dirty="0">
              <a:solidFill>
                <a:srgbClr val="C00000"/>
              </a:solidFill>
            </a:endParaRPr>
          </a:p>
          <a:p>
            <a:r>
              <a:rPr lang="en-US" sz="2600" b="1" dirty="0">
                <a:solidFill>
                  <a:schemeClr val="bg1"/>
                </a:solidFill>
              </a:rPr>
              <a:t>“First, </a:t>
            </a:r>
            <a:r>
              <a:rPr lang="en-US" sz="2600" b="1" dirty="0">
                <a:solidFill>
                  <a:srgbClr val="7030A0"/>
                </a:solidFill>
              </a:rPr>
              <a:t>the growth of a country's financial system is a drag on productivity growth</a:t>
            </a:r>
            <a:r>
              <a:rPr lang="en-US" sz="2600" b="1" dirty="0">
                <a:solidFill>
                  <a:schemeClr val="bg1"/>
                </a:solidFill>
              </a:rPr>
              <a:t>. That is, higher growth in the financial sector reduces real growth. In other words, financial booms are not, in general, growth-enhancing, likely because the financial sector competes with the rest of the economy for resources. Second, </a:t>
            </a:r>
            <a:r>
              <a:rPr lang="en-US" sz="2600" b="1" dirty="0" smtClean="0">
                <a:solidFill>
                  <a:schemeClr val="bg1"/>
                </a:solidFill>
              </a:rPr>
              <a:t>…</a:t>
            </a:r>
            <a:r>
              <a:rPr lang="en-US" sz="2600" b="1" dirty="0" smtClean="0">
                <a:solidFill>
                  <a:srgbClr val="7030A0"/>
                </a:solidFill>
              </a:rPr>
              <a:t>credit </a:t>
            </a:r>
            <a:r>
              <a:rPr lang="en-US" sz="2600" b="1" dirty="0">
                <a:solidFill>
                  <a:srgbClr val="7030A0"/>
                </a:solidFill>
              </a:rPr>
              <a:t>booms harm what we normally think of as the engines for growth – those that are more R&amp;D intensive</a:t>
            </a:r>
            <a:r>
              <a:rPr lang="en-US" sz="2600" b="1" dirty="0">
                <a:solidFill>
                  <a:schemeClr val="bg1"/>
                </a:solidFill>
              </a:rPr>
              <a:t>. </a:t>
            </a:r>
            <a:r>
              <a:rPr lang="en-US" sz="2600" b="1" dirty="0" smtClean="0">
                <a:solidFill>
                  <a:schemeClr val="bg1"/>
                </a:solidFill>
              </a:rPr>
              <a:t>…there </a:t>
            </a:r>
            <a:r>
              <a:rPr lang="en-US" sz="2600" b="1" dirty="0">
                <a:solidFill>
                  <a:schemeClr val="bg1"/>
                </a:solidFill>
              </a:rPr>
              <a:t>is a pressing need to reassess the relationship of finance and real growth in modern economic </a:t>
            </a:r>
            <a:r>
              <a:rPr lang="fr-FR" sz="2600" b="1" dirty="0" err="1">
                <a:solidFill>
                  <a:schemeClr val="bg1"/>
                </a:solidFill>
              </a:rPr>
              <a:t>systems</a:t>
            </a:r>
            <a:r>
              <a:rPr lang="fr-FR" sz="2600" b="1" dirty="0">
                <a:solidFill>
                  <a:schemeClr val="bg1"/>
                </a:solidFill>
              </a:rPr>
              <a:t>.</a:t>
            </a:r>
            <a:r>
              <a:rPr lang="en-US" sz="2600" b="1" dirty="0">
                <a:solidFill>
                  <a:schemeClr val="bg1"/>
                </a:solidFill>
              </a:rPr>
              <a:t>” (</a:t>
            </a:r>
            <a:r>
              <a:rPr lang="en-US" sz="2600" b="1" dirty="0" err="1">
                <a:solidFill>
                  <a:schemeClr val="bg1"/>
                </a:solidFill>
              </a:rPr>
              <a:t>Cecchetti</a:t>
            </a:r>
            <a:r>
              <a:rPr lang="en-US" sz="2600" b="1" dirty="0">
                <a:solidFill>
                  <a:schemeClr val="bg1"/>
                </a:solidFill>
              </a:rPr>
              <a:t> and </a:t>
            </a:r>
            <a:r>
              <a:rPr lang="en-US" sz="2600" b="1" dirty="0" err="1">
                <a:solidFill>
                  <a:schemeClr val="bg1"/>
                </a:solidFill>
              </a:rPr>
              <a:t>Kharroubi</a:t>
            </a:r>
            <a:r>
              <a:rPr lang="en-US" sz="2600" b="1" dirty="0">
                <a:solidFill>
                  <a:schemeClr val="bg1"/>
                </a:solidFill>
              </a:rPr>
              <a:t>, 2015: 24).</a:t>
            </a:r>
          </a:p>
          <a:p>
            <a:r>
              <a:rPr lang="en-US" sz="2600" b="1" dirty="0">
                <a:solidFill>
                  <a:schemeClr val="bg1"/>
                </a:solidFill>
              </a:rPr>
              <a:t>See Figure below (Ibid, p.2)</a:t>
            </a:r>
            <a:endParaRPr lang="fr-FR" sz="2600" b="1" dirty="0">
              <a:solidFill>
                <a:schemeClr val="bg1"/>
              </a:solidFill>
            </a:endParaRPr>
          </a:p>
          <a:p>
            <a:pPr>
              <a:buFont typeface="Wingdings" panose="05000000000000000000" pitchFamily="2" charset="2"/>
              <a:buChar char="à"/>
            </a:pPr>
            <a:endParaRPr lang="fr-FR" dirty="0"/>
          </a:p>
        </p:txBody>
      </p:sp>
    </p:spTree>
    <p:extLst>
      <p:ext uri="{BB962C8B-B14F-4D97-AF65-F5344CB8AC3E}">
        <p14:creationId xmlns:p14="http://schemas.microsoft.com/office/powerpoint/2010/main" val="287927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12800" y="355600"/>
            <a:ext cx="10896599" cy="6210300"/>
          </a:xfrm>
          <a:prstGeom prst="rect">
            <a:avLst/>
          </a:prstGeom>
        </p:spPr>
      </p:pic>
    </p:spTree>
    <p:extLst>
      <p:ext uri="{BB962C8B-B14F-4D97-AF65-F5344CB8AC3E}">
        <p14:creationId xmlns:p14="http://schemas.microsoft.com/office/powerpoint/2010/main" val="24941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8417" y="278296"/>
            <a:ext cx="11748053" cy="6579704"/>
          </a:xfrm>
        </p:spPr>
        <p:txBody>
          <a:bodyPr>
            <a:normAutofit fontScale="90000"/>
          </a:bodyPr>
          <a:lstStyle/>
          <a:p>
            <a:pPr lvl="0">
              <a:spcBef>
                <a:spcPts val="300"/>
              </a:spcBef>
              <a:spcAft>
                <a:spcPts val="300"/>
              </a:spcAft>
            </a:pPr>
            <a:r>
              <a:rPr lang="en-US" sz="2700" cap="none" dirty="0" smtClean="0">
                <a:solidFill>
                  <a:schemeClr val="bg1"/>
                </a:solidFill>
              </a:rPr>
              <a:t/>
            </a:r>
            <a:br>
              <a:rPr lang="en-US" sz="2700" cap="none" dirty="0" smtClean="0">
                <a:solidFill>
                  <a:schemeClr val="bg1"/>
                </a:solidFill>
              </a:rPr>
            </a:br>
            <a:r>
              <a:rPr lang="en-US" sz="2700" cap="none" dirty="0" smtClean="0">
                <a:solidFill>
                  <a:schemeClr val="bg1"/>
                </a:solidFill>
              </a:rPr>
              <a:t/>
            </a:r>
            <a:br>
              <a:rPr lang="en-US" sz="2700" cap="none" dirty="0" smtClean="0">
                <a:solidFill>
                  <a:schemeClr val="bg1"/>
                </a:solidFill>
              </a:rPr>
            </a:br>
            <a:r>
              <a:rPr lang="en-US" sz="3300" b="1" cap="none" dirty="0" smtClean="0">
                <a:solidFill>
                  <a:schemeClr val="bg1"/>
                </a:solidFill>
              </a:rPr>
              <a:t>Unfortunately, this has not been admitted before the 2007-2008 world-wide turmoil since the system-makers did repeatedly asserted the advantages of free financial markets.</a:t>
            </a:r>
            <a:br>
              <a:rPr lang="en-US" sz="3300" b="1" cap="none" dirty="0" smtClean="0">
                <a:solidFill>
                  <a:schemeClr val="bg1"/>
                </a:solidFill>
              </a:rPr>
            </a:br>
            <a:r>
              <a:rPr lang="en-US" sz="1100" b="1" cap="none" dirty="0" smtClean="0">
                <a:solidFill>
                  <a:schemeClr val="bg1"/>
                </a:solidFill>
              </a:rPr>
              <a:t/>
            </a:r>
            <a:br>
              <a:rPr lang="en-US" sz="1100" b="1" cap="none" dirty="0" smtClean="0">
                <a:solidFill>
                  <a:schemeClr val="bg1"/>
                </a:solidFill>
              </a:rPr>
            </a:br>
            <a:r>
              <a:rPr lang="en-US" sz="3300" b="1" cap="none" dirty="0" smtClean="0">
                <a:solidFill>
                  <a:schemeClr val="bg1"/>
                </a:solidFill>
              </a:rPr>
              <a:t>Policies implemented from the late 1970s resulted in a generalized </a:t>
            </a:r>
            <a:r>
              <a:rPr lang="en-US" sz="3300" b="1" dirty="0" err="1" smtClean="0">
                <a:solidFill>
                  <a:srgbClr val="C00000"/>
                </a:solidFill>
              </a:rPr>
              <a:t>financialization</a:t>
            </a:r>
            <a:r>
              <a:rPr lang="fr-FR" sz="3300" b="1" dirty="0" smtClean="0">
                <a:solidFill>
                  <a:schemeClr val="bg1"/>
                </a:solidFill>
              </a:rPr>
              <a:t>: </a:t>
            </a:r>
            <a:r>
              <a:rPr lang="fr-FR" sz="3300" b="1" cap="none" dirty="0">
                <a:solidFill>
                  <a:schemeClr val="bg1"/>
                </a:solidFill>
              </a:rPr>
              <a:t/>
            </a:r>
            <a:br>
              <a:rPr lang="fr-FR" sz="3300" b="1" cap="none" dirty="0">
                <a:solidFill>
                  <a:schemeClr val="bg1"/>
                </a:solidFill>
              </a:rPr>
            </a:br>
            <a:r>
              <a:rPr lang="fr-FR" sz="1100" b="1" cap="none" dirty="0" smtClean="0">
                <a:solidFill>
                  <a:schemeClr val="bg1"/>
                </a:solidFill>
              </a:rPr>
              <a:t/>
            </a:r>
            <a:br>
              <a:rPr lang="fr-FR" sz="1100" b="1" cap="none" dirty="0" smtClean="0">
                <a:solidFill>
                  <a:schemeClr val="bg1"/>
                </a:solidFill>
              </a:rPr>
            </a:br>
            <a:r>
              <a:rPr lang="fr-FR" sz="3300" b="1" cap="none" dirty="0" smtClean="0">
                <a:solidFill>
                  <a:schemeClr val="bg1"/>
                </a:solidFill>
              </a:rPr>
              <a:t>* </a:t>
            </a:r>
            <a:r>
              <a:rPr lang="fr-FR" sz="3300" b="1" cap="none" dirty="0">
                <a:solidFill>
                  <a:schemeClr val="bg1"/>
                </a:solidFill>
              </a:rPr>
              <a:t>T</a:t>
            </a:r>
            <a:r>
              <a:rPr lang="fr-FR" sz="3300" b="1" cap="none" dirty="0" smtClean="0">
                <a:solidFill>
                  <a:schemeClr val="bg1"/>
                </a:solidFill>
              </a:rPr>
              <a:t>he </a:t>
            </a:r>
            <a:r>
              <a:rPr lang="fr-FR" sz="3300" b="1" cap="none" dirty="0" err="1">
                <a:solidFill>
                  <a:schemeClr val="bg1"/>
                </a:solidFill>
              </a:rPr>
              <a:t>ascendancy</a:t>
            </a:r>
            <a:r>
              <a:rPr lang="fr-FR" sz="3300" b="1" cap="none" dirty="0">
                <a:solidFill>
                  <a:schemeClr val="bg1"/>
                </a:solidFill>
              </a:rPr>
              <a:t> of </a:t>
            </a:r>
            <a:r>
              <a:rPr lang="fr-FR" sz="3300" b="1" cap="none" dirty="0" err="1" smtClean="0">
                <a:solidFill>
                  <a:schemeClr val="bg1"/>
                </a:solidFill>
              </a:rPr>
              <a:t>shareholder</a:t>
            </a:r>
            <a:r>
              <a:rPr lang="fr-FR" sz="3300" b="1" cap="none" dirty="0" smtClean="0">
                <a:solidFill>
                  <a:schemeClr val="bg1"/>
                </a:solidFill>
              </a:rPr>
              <a:t> value, … dominance </a:t>
            </a:r>
            <a:r>
              <a:rPr lang="fr-FR" sz="3300" b="1" cap="none" dirty="0">
                <a:solidFill>
                  <a:schemeClr val="bg1"/>
                </a:solidFill>
              </a:rPr>
              <a:t>of </a:t>
            </a:r>
            <a:r>
              <a:rPr lang="fr-FR" sz="3300" b="1" cap="none" dirty="0" err="1" smtClean="0">
                <a:solidFill>
                  <a:schemeClr val="bg1"/>
                </a:solidFill>
              </a:rPr>
              <a:t>market-based</a:t>
            </a:r>
            <a:r>
              <a:rPr lang="fr-FR" sz="3300" b="1" cap="none" dirty="0" smtClean="0">
                <a:solidFill>
                  <a:schemeClr val="bg1"/>
                </a:solidFill>
              </a:rPr>
              <a:t> </a:t>
            </a:r>
            <a:r>
              <a:rPr lang="fr-FR" sz="3300" b="1" cap="none" dirty="0" err="1">
                <a:solidFill>
                  <a:schemeClr val="bg1"/>
                </a:solidFill>
              </a:rPr>
              <a:t>financial</a:t>
            </a:r>
            <a:r>
              <a:rPr lang="fr-FR" sz="3300" b="1" cap="none" dirty="0">
                <a:solidFill>
                  <a:schemeClr val="bg1"/>
                </a:solidFill>
              </a:rPr>
              <a:t> </a:t>
            </a:r>
            <a:r>
              <a:rPr lang="fr-FR" sz="3300" b="1" cap="none" dirty="0" err="1">
                <a:solidFill>
                  <a:schemeClr val="bg1"/>
                </a:solidFill>
              </a:rPr>
              <a:t>systems</a:t>
            </a:r>
            <a:r>
              <a:rPr lang="fr-FR" sz="3300" b="1" cap="none" dirty="0">
                <a:solidFill>
                  <a:schemeClr val="bg1"/>
                </a:solidFill>
              </a:rPr>
              <a:t> over </a:t>
            </a:r>
            <a:r>
              <a:rPr lang="fr-FR" sz="3300" b="1" cap="none" dirty="0" err="1">
                <a:solidFill>
                  <a:schemeClr val="bg1"/>
                </a:solidFill>
              </a:rPr>
              <a:t>bank-based</a:t>
            </a:r>
            <a:r>
              <a:rPr lang="fr-FR" sz="3300" b="1" cap="none" dirty="0">
                <a:solidFill>
                  <a:schemeClr val="bg1"/>
                </a:solidFill>
              </a:rPr>
              <a:t> </a:t>
            </a:r>
            <a:r>
              <a:rPr lang="fr-FR" sz="3300" b="1" cap="none" dirty="0" err="1">
                <a:solidFill>
                  <a:schemeClr val="bg1"/>
                </a:solidFill>
              </a:rPr>
              <a:t>financial</a:t>
            </a:r>
            <a:r>
              <a:rPr lang="fr-FR" sz="3300" b="1" cap="none" dirty="0">
                <a:solidFill>
                  <a:schemeClr val="bg1"/>
                </a:solidFill>
              </a:rPr>
              <a:t> </a:t>
            </a:r>
            <a:r>
              <a:rPr lang="fr-FR" sz="3300" b="1" cap="none" dirty="0" err="1" smtClean="0">
                <a:solidFill>
                  <a:schemeClr val="bg1"/>
                </a:solidFill>
              </a:rPr>
              <a:t>systems</a:t>
            </a:r>
            <a:r>
              <a:rPr lang="fr-FR" sz="3300" b="1" cap="none" dirty="0" smtClean="0">
                <a:solidFill>
                  <a:schemeClr val="bg1"/>
                </a:solidFill>
              </a:rPr>
              <a:t> (Epstein, 2006)</a:t>
            </a:r>
            <a:r>
              <a:rPr lang="fr-FR" sz="3300" b="1" cap="none" dirty="0">
                <a:solidFill>
                  <a:schemeClr val="bg1"/>
                </a:solidFill>
              </a:rPr>
              <a:t/>
            </a:r>
            <a:br>
              <a:rPr lang="fr-FR" sz="3300" b="1" cap="none" dirty="0">
                <a:solidFill>
                  <a:schemeClr val="bg1"/>
                </a:solidFill>
              </a:rPr>
            </a:br>
            <a:r>
              <a:rPr lang="fr-FR" sz="1100" b="1" cap="none" dirty="0" smtClean="0">
                <a:solidFill>
                  <a:schemeClr val="bg1"/>
                </a:solidFill>
              </a:rPr>
              <a:t/>
            </a:r>
            <a:br>
              <a:rPr lang="fr-FR" sz="1100" b="1" cap="none" dirty="0" smtClean="0">
                <a:solidFill>
                  <a:schemeClr val="bg1"/>
                </a:solidFill>
              </a:rPr>
            </a:br>
            <a:r>
              <a:rPr lang="fr-FR" sz="1100" b="1" cap="none" dirty="0" smtClean="0">
                <a:solidFill>
                  <a:schemeClr val="bg1"/>
                </a:solidFill>
              </a:rPr>
              <a:t/>
            </a:r>
            <a:br>
              <a:rPr lang="fr-FR" sz="1100" b="1" cap="none" dirty="0" smtClean="0">
                <a:solidFill>
                  <a:schemeClr val="bg1"/>
                </a:solidFill>
              </a:rPr>
            </a:br>
            <a:r>
              <a:rPr lang="fr-FR" sz="3300" b="1" cap="none" dirty="0" smtClean="0">
                <a:solidFill>
                  <a:schemeClr val="bg1"/>
                </a:solidFill>
              </a:rPr>
              <a:t>* "the </a:t>
            </a:r>
            <a:r>
              <a:rPr lang="fr-FR" sz="3300" b="1" cap="none" dirty="0" err="1">
                <a:solidFill>
                  <a:schemeClr val="bg1"/>
                </a:solidFill>
              </a:rPr>
              <a:t>increasing</a:t>
            </a:r>
            <a:r>
              <a:rPr lang="fr-FR" sz="3300" b="1" cap="none" dirty="0">
                <a:solidFill>
                  <a:schemeClr val="bg1"/>
                </a:solidFill>
              </a:rPr>
              <a:t> dominance of the finance </a:t>
            </a:r>
            <a:r>
              <a:rPr lang="fr-FR" sz="3300" b="1" cap="none" dirty="0" err="1">
                <a:solidFill>
                  <a:schemeClr val="bg1"/>
                </a:solidFill>
              </a:rPr>
              <a:t>industry</a:t>
            </a:r>
            <a:r>
              <a:rPr lang="fr-FR" sz="3300" b="1" cap="none" dirty="0">
                <a:solidFill>
                  <a:schemeClr val="bg1"/>
                </a:solidFill>
              </a:rPr>
              <a:t> in the </a:t>
            </a:r>
            <a:r>
              <a:rPr lang="fr-FR" sz="3300" b="1" cap="none" dirty="0" err="1">
                <a:solidFill>
                  <a:schemeClr val="bg1"/>
                </a:solidFill>
              </a:rPr>
              <a:t>sum</a:t>
            </a:r>
            <a:r>
              <a:rPr lang="fr-FR" sz="3300" b="1" cap="none" dirty="0">
                <a:solidFill>
                  <a:schemeClr val="bg1"/>
                </a:solidFill>
              </a:rPr>
              <a:t> total of </a:t>
            </a:r>
            <a:r>
              <a:rPr lang="fr-FR" sz="3300" b="1" cap="none" dirty="0" err="1">
                <a:solidFill>
                  <a:schemeClr val="bg1"/>
                </a:solidFill>
              </a:rPr>
              <a:t>economic</a:t>
            </a:r>
            <a:r>
              <a:rPr lang="fr-FR" sz="3300" b="1" cap="none" dirty="0">
                <a:solidFill>
                  <a:schemeClr val="bg1"/>
                </a:solidFill>
              </a:rPr>
              <a:t> </a:t>
            </a:r>
            <a:r>
              <a:rPr lang="fr-FR" sz="3300" b="1" cap="none" dirty="0" err="1">
                <a:solidFill>
                  <a:schemeClr val="bg1"/>
                </a:solidFill>
              </a:rPr>
              <a:t>activity</a:t>
            </a:r>
            <a:r>
              <a:rPr lang="fr-FR" sz="3300" b="1" cap="none" dirty="0">
                <a:solidFill>
                  <a:schemeClr val="bg1"/>
                </a:solidFill>
              </a:rPr>
              <a:t>, of </a:t>
            </a:r>
            <a:r>
              <a:rPr lang="fr-FR" sz="3300" b="1" cap="none" dirty="0" err="1">
                <a:solidFill>
                  <a:schemeClr val="bg1"/>
                </a:solidFill>
              </a:rPr>
              <a:t>financial</a:t>
            </a:r>
            <a:r>
              <a:rPr lang="fr-FR" sz="3300" b="1" cap="none" dirty="0">
                <a:solidFill>
                  <a:schemeClr val="bg1"/>
                </a:solidFill>
              </a:rPr>
              <a:t> </a:t>
            </a:r>
            <a:r>
              <a:rPr lang="fr-FR" sz="3300" b="1" cap="none" dirty="0" err="1">
                <a:solidFill>
                  <a:schemeClr val="bg1"/>
                </a:solidFill>
              </a:rPr>
              <a:t>controllers</a:t>
            </a:r>
            <a:r>
              <a:rPr lang="fr-FR" sz="3300" b="1" cap="none" dirty="0">
                <a:solidFill>
                  <a:schemeClr val="bg1"/>
                </a:solidFill>
              </a:rPr>
              <a:t> in the management of corporations, of </a:t>
            </a:r>
            <a:r>
              <a:rPr lang="fr-FR" sz="3300" b="1" cap="none" dirty="0" err="1">
                <a:solidFill>
                  <a:schemeClr val="bg1"/>
                </a:solidFill>
              </a:rPr>
              <a:t>financial</a:t>
            </a:r>
            <a:r>
              <a:rPr lang="fr-FR" sz="3300" b="1" cap="none" dirty="0">
                <a:solidFill>
                  <a:schemeClr val="bg1"/>
                </a:solidFill>
              </a:rPr>
              <a:t> </a:t>
            </a:r>
            <a:r>
              <a:rPr lang="fr-FR" sz="3300" b="1" cap="none" dirty="0" err="1">
                <a:solidFill>
                  <a:schemeClr val="bg1"/>
                </a:solidFill>
              </a:rPr>
              <a:t>assets</a:t>
            </a:r>
            <a:r>
              <a:rPr lang="fr-FR" sz="3300" b="1" cap="none" dirty="0">
                <a:solidFill>
                  <a:schemeClr val="bg1"/>
                </a:solidFill>
              </a:rPr>
              <a:t> </a:t>
            </a:r>
            <a:r>
              <a:rPr lang="fr-FR" sz="3300" b="1" cap="none" dirty="0" err="1">
                <a:solidFill>
                  <a:schemeClr val="bg1"/>
                </a:solidFill>
              </a:rPr>
              <a:t>among</a:t>
            </a:r>
            <a:r>
              <a:rPr lang="fr-FR" sz="3300" b="1" cap="none" dirty="0">
                <a:solidFill>
                  <a:schemeClr val="bg1"/>
                </a:solidFill>
              </a:rPr>
              <a:t> total </a:t>
            </a:r>
            <a:r>
              <a:rPr lang="fr-FR" sz="3300" b="1" cap="none" dirty="0" err="1">
                <a:solidFill>
                  <a:schemeClr val="bg1"/>
                </a:solidFill>
              </a:rPr>
              <a:t>assets</a:t>
            </a:r>
            <a:r>
              <a:rPr lang="fr-FR" sz="3300" b="1" cap="none" dirty="0">
                <a:solidFill>
                  <a:schemeClr val="bg1"/>
                </a:solidFill>
              </a:rPr>
              <a:t>, of </a:t>
            </a:r>
            <a:r>
              <a:rPr lang="fr-FR" sz="3300" b="1" cap="none" dirty="0" err="1">
                <a:solidFill>
                  <a:schemeClr val="bg1"/>
                </a:solidFill>
              </a:rPr>
              <a:t>marketised</a:t>
            </a:r>
            <a:r>
              <a:rPr lang="fr-FR" sz="3300" b="1" cap="none" dirty="0">
                <a:solidFill>
                  <a:schemeClr val="bg1"/>
                </a:solidFill>
              </a:rPr>
              <a:t> </a:t>
            </a:r>
            <a:r>
              <a:rPr lang="fr-FR" sz="3300" b="1" cap="none" dirty="0" err="1">
                <a:solidFill>
                  <a:schemeClr val="bg1"/>
                </a:solidFill>
              </a:rPr>
              <a:t>securities</a:t>
            </a:r>
            <a:r>
              <a:rPr lang="fr-FR" sz="3300" b="1" cap="none" dirty="0">
                <a:solidFill>
                  <a:schemeClr val="bg1"/>
                </a:solidFill>
              </a:rPr>
              <a:t> and </a:t>
            </a:r>
            <a:r>
              <a:rPr lang="fr-FR" sz="3300" b="1" cap="none" dirty="0" err="1">
                <a:solidFill>
                  <a:schemeClr val="bg1"/>
                </a:solidFill>
              </a:rPr>
              <a:t>particularly</a:t>
            </a:r>
            <a:r>
              <a:rPr lang="fr-FR" sz="3300" b="1" cap="none" dirty="0">
                <a:solidFill>
                  <a:schemeClr val="bg1"/>
                </a:solidFill>
              </a:rPr>
              <a:t> </a:t>
            </a:r>
            <a:r>
              <a:rPr lang="fr-FR" sz="3300" b="1" cap="none" dirty="0" err="1">
                <a:solidFill>
                  <a:schemeClr val="bg1"/>
                </a:solidFill>
              </a:rPr>
              <a:t>equities</a:t>
            </a:r>
            <a:r>
              <a:rPr lang="fr-FR" sz="3300" b="1" cap="none" dirty="0">
                <a:solidFill>
                  <a:schemeClr val="bg1"/>
                </a:solidFill>
              </a:rPr>
              <a:t> </a:t>
            </a:r>
            <a:r>
              <a:rPr lang="fr-FR" sz="3300" b="1" cap="none" dirty="0" err="1">
                <a:solidFill>
                  <a:schemeClr val="bg1"/>
                </a:solidFill>
              </a:rPr>
              <a:t>among</a:t>
            </a:r>
            <a:r>
              <a:rPr lang="fr-FR" sz="3300" b="1" cap="none" dirty="0">
                <a:solidFill>
                  <a:schemeClr val="bg1"/>
                </a:solidFill>
              </a:rPr>
              <a:t> </a:t>
            </a:r>
            <a:r>
              <a:rPr lang="fr-FR" sz="3300" b="1" cap="none" dirty="0" err="1">
                <a:solidFill>
                  <a:schemeClr val="bg1"/>
                </a:solidFill>
              </a:rPr>
              <a:t>financial</a:t>
            </a:r>
            <a:r>
              <a:rPr lang="fr-FR" sz="3300" b="1" cap="none" dirty="0">
                <a:solidFill>
                  <a:schemeClr val="bg1"/>
                </a:solidFill>
              </a:rPr>
              <a:t> </a:t>
            </a:r>
            <a:r>
              <a:rPr lang="fr-FR" sz="3300" b="1" cap="none" dirty="0" err="1">
                <a:solidFill>
                  <a:schemeClr val="bg1"/>
                </a:solidFill>
              </a:rPr>
              <a:t>assets</a:t>
            </a:r>
            <a:r>
              <a:rPr lang="fr-FR" sz="3300" b="1" cap="none" dirty="0">
                <a:solidFill>
                  <a:schemeClr val="bg1"/>
                </a:solidFill>
              </a:rPr>
              <a:t>, of the stock </a:t>
            </a:r>
            <a:r>
              <a:rPr lang="fr-FR" sz="3300" b="1" cap="none" dirty="0" err="1">
                <a:solidFill>
                  <a:schemeClr val="bg1"/>
                </a:solidFill>
              </a:rPr>
              <a:t>market</a:t>
            </a:r>
            <a:r>
              <a:rPr lang="fr-FR" sz="3300" b="1" cap="none" dirty="0">
                <a:solidFill>
                  <a:schemeClr val="bg1"/>
                </a:solidFill>
              </a:rPr>
              <a:t> as a </a:t>
            </a:r>
            <a:r>
              <a:rPr lang="fr-FR" sz="3300" b="1" cap="none" dirty="0" err="1">
                <a:solidFill>
                  <a:schemeClr val="bg1"/>
                </a:solidFill>
              </a:rPr>
              <a:t>market</a:t>
            </a:r>
            <a:r>
              <a:rPr lang="fr-FR" sz="3300" b="1" cap="none" dirty="0">
                <a:solidFill>
                  <a:schemeClr val="bg1"/>
                </a:solidFill>
              </a:rPr>
              <a:t> for </a:t>
            </a:r>
            <a:r>
              <a:rPr lang="fr-FR" sz="3300" b="1" cap="none" dirty="0" err="1">
                <a:solidFill>
                  <a:schemeClr val="bg1"/>
                </a:solidFill>
              </a:rPr>
              <a:t>corporate</a:t>
            </a:r>
            <a:r>
              <a:rPr lang="fr-FR" sz="3300" b="1" cap="none" dirty="0">
                <a:solidFill>
                  <a:schemeClr val="bg1"/>
                </a:solidFill>
              </a:rPr>
              <a:t> control in </a:t>
            </a:r>
            <a:r>
              <a:rPr lang="fr-FR" sz="3300" b="1" cap="none" dirty="0" err="1">
                <a:solidFill>
                  <a:schemeClr val="bg1"/>
                </a:solidFill>
              </a:rPr>
              <a:t>determining</a:t>
            </a:r>
            <a:r>
              <a:rPr lang="fr-FR" sz="3300" b="1" cap="none" dirty="0">
                <a:solidFill>
                  <a:schemeClr val="bg1"/>
                </a:solidFill>
              </a:rPr>
              <a:t> </a:t>
            </a:r>
            <a:r>
              <a:rPr lang="fr-FR" sz="3300" b="1" cap="none" dirty="0" err="1">
                <a:solidFill>
                  <a:schemeClr val="bg1"/>
                </a:solidFill>
              </a:rPr>
              <a:t>corporate</a:t>
            </a:r>
            <a:r>
              <a:rPr lang="fr-FR" sz="3300" b="1" cap="none" dirty="0">
                <a:solidFill>
                  <a:schemeClr val="bg1"/>
                </a:solidFill>
              </a:rPr>
              <a:t> </a:t>
            </a:r>
            <a:r>
              <a:rPr lang="fr-FR" sz="3300" b="1" cap="none" dirty="0" err="1" smtClean="0">
                <a:solidFill>
                  <a:schemeClr val="bg1"/>
                </a:solidFill>
              </a:rPr>
              <a:t>strategies</a:t>
            </a:r>
            <a:r>
              <a:rPr lang="fr-FR" sz="3300" b="1" cap="none" dirty="0" smtClean="0">
                <a:solidFill>
                  <a:schemeClr val="bg1"/>
                </a:solidFill>
              </a:rPr>
              <a:t>…" </a:t>
            </a:r>
            <a:r>
              <a:rPr lang="fr-FR" sz="3300" b="1" cap="none" dirty="0">
                <a:solidFill>
                  <a:schemeClr val="bg1"/>
                </a:solidFill>
              </a:rPr>
              <a:t>(</a:t>
            </a:r>
            <a:r>
              <a:rPr lang="fr-FR" sz="3300" b="1" cap="none" dirty="0" smtClean="0">
                <a:solidFill>
                  <a:schemeClr val="bg1"/>
                </a:solidFill>
              </a:rPr>
              <a:t>Dore, </a:t>
            </a:r>
            <a:r>
              <a:rPr lang="fr-FR" sz="3300" b="1" cap="none" dirty="0">
                <a:solidFill>
                  <a:schemeClr val="bg1"/>
                </a:solidFill>
              </a:rPr>
              <a:t>2002</a:t>
            </a:r>
            <a:r>
              <a:rPr lang="fr-FR" sz="3300" b="1" cap="none" dirty="0" smtClean="0">
                <a:solidFill>
                  <a:schemeClr val="bg1"/>
                </a:solidFill>
              </a:rPr>
              <a:t>)</a:t>
            </a:r>
            <a:r>
              <a:rPr lang="en-US" b="1" cap="none" dirty="0" smtClean="0">
                <a:solidFill>
                  <a:schemeClr val="bg1"/>
                </a:solidFill>
              </a:rPr>
              <a:t/>
            </a:r>
            <a:br>
              <a:rPr lang="en-US" b="1" cap="none" dirty="0" smtClean="0">
                <a:solidFill>
                  <a:schemeClr val="bg1"/>
                </a:solidFill>
              </a:rPr>
            </a:br>
            <a:r>
              <a:rPr lang="en-US" cap="none" dirty="0" smtClean="0"/>
              <a:t/>
            </a:r>
            <a:br>
              <a:rPr lang="en-US" cap="none" dirty="0" smtClean="0"/>
            </a:br>
            <a:endParaRPr lang="fr-FR" cap="none" dirty="0">
              <a:solidFill>
                <a:schemeClr val="accent6">
                  <a:lumMod val="20000"/>
                  <a:lumOff val="80000"/>
                </a:schemeClr>
              </a:solidFill>
            </a:endParaRPr>
          </a:p>
        </p:txBody>
      </p:sp>
    </p:spTree>
    <p:extLst>
      <p:ext uri="{BB962C8B-B14F-4D97-AF65-F5344CB8AC3E}">
        <p14:creationId xmlns:p14="http://schemas.microsoft.com/office/powerpoint/2010/main" val="29248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783" y="286603"/>
            <a:ext cx="11797599" cy="6373503"/>
          </a:xfrm>
        </p:spPr>
        <p:txBody>
          <a:bodyPr>
            <a:normAutofit fontScale="92500" lnSpcReduction="10000"/>
          </a:bodyPr>
          <a:lstStyle/>
          <a:p>
            <a:pPr marL="0" indent="0">
              <a:lnSpc>
                <a:spcPct val="110000"/>
              </a:lnSpc>
              <a:spcBef>
                <a:spcPts val="0"/>
              </a:spcBef>
              <a:buNone/>
            </a:pPr>
            <a:r>
              <a:rPr lang="fr-FR" sz="3000" b="1" u="sng" cap="all" dirty="0">
                <a:solidFill>
                  <a:srgbClr val="7030A0"/>
                </a:solidFill>
              </a:rPr>
              <a:t>3</a:t>
            </a:r>
            <a:r>
              <a:rPr lang="fr-FR" sz="3000" b="1" u="sng" cap="all" dirty="0" smtClean="0">
                <a:solidFill>
                  <a:srgbClr val="7030A0"/>
                </a:solidFill>
              </a:rPr>
              <a:t>. How </a:t>
            </a:r>
            <a:r>
              <a:rPr lang="fr-FR" sz="3000" b="1" u="sng" cap="all" dirty="0">
                <a:solidFill>
                  <a:srgbClr val="7030A0"/>
                </a:solidFill>
              </a:rPr>
              <a:t>to deal </a:t>
            </a:r>
            <a:r>
              <a:rPr lang="fr-FR" sz="3000" b="1" u="sng" cap="all" dirty="0" err="1">
                <a:solidFill>
                  <a:srgbClr val="7030A0"/>
                </a:solidFill>
              </a:rPr>
              <a:t>with</a:t>
            </a:r>
            <a:r>
              <a:rPr lang="fr-FR" sz="3000" b="1" u="sng" cap="all" dirty="0">
                <a:solidFill>
                  <a:srgbClr val="7030A0"/>
                </a:solidFill>
              </a:rPr>
              <a:t> the </a:t>
            </a:r>
            <a:r>
              <a:rPr lang="fr-FR" sz="3000" b="1" u="sng" cap="all" dirty="0" err="1">
                <a:solidFill>
                  <a:srgbClr val="7030A0"/>
                </a:solidFill>
              </a:rPr>
              <a:t>recurrent</a:t>
            </a:r>
            <a:r>
              <a:rPr lang="fr-FR" sz="3000" b="1" u="sng" cap="all" dirty="0">
                <a:solidFill>
                  <a:srgbClr val="7030A0"/>
                </a:solidFill>
              </a:rPr>
              <a:t> </a:t>
            </a:r>
            <a:r>
              <a:rPr lang="fr-FR" sz="3000" b="1" u="sng" cap="all" dirty="0" err="1">
                <a:solidFill>
                  <a:srgbClr val="7030A0"/>
                </a:solidFill>
              </a:rPr>
              <a:t>instabilities</a:t>
            </a:r>
            <a:r>
              <a:rPr lang="fr-FR" sz="3000" b="1" u="sng" cap="all" dirty="0">
                <a:solidFill>
                  <a:srgbClr val="7030A0"/>
                </a:solidFill>
              </a:rPr>
              <a:t>? </a:t>
            </a:r>
            <a:r>
              <a:rPr lang="fr-FR" sz="3000" b="1" u="sng" cap="all" dirty="0" smtClean="0">
                <a:solidFill>
                  <a:srgbClr val="7030A0"/>
                </a:solidFill>
              </a:rPr>
              <a:t>An </a:t>
            </a:r>
            <a:r>
              <a:rPr lang="fr-FR" sz="3000" b="1" u="sng" cap="all" dirty="0">
                <a:solidFill>
                  <a:srgbClr val="7030A0"/>
                </a:solidFill>
              </a:rPr>
              <a:t>alternative </a:t>
            </a:r>
            <a:r>
              <a:rPr lang="fr-FR" sz="3000" b="1" u="sng" cap="all" dirty="0" err="1">
                <a:solidFill>
                  <a:srgbClr val="7030A0"/>
                </a:solidFill>
              </a:rPr>
              <a:t>financial</a:t>
            </a:r>
            <a:r>
              <a:rPr lang="fr-FR" sz="3000" b="1" u="sng" cap="all" dirty="0">
                <a:solidFill>
                  <a:srgbClr val="7030A0"/>
                </a:solidFill>
              </a:rPr>
              <a:t> </a:t>
            </a:r>
            <a:r>
              <a:rPr lang="fr-FR" sz="3000" b="1" u="sng" cap="all" dirty="0" err="1">
                <a:solidFill>
                  <a:srgbClr val="7030A0"/>
                </a:solidFill>
              </a:rPr>
              <a:t>regulation</a:t>
            </a:r>
            <a:r>
              <a:rPr lang="fr-FR" sz="3000" b="1" u="sng" cap="all" dirty="0">
                <a:solidFill>
                  <a:srgbClr val="7030A0"/>
                </a:solidFill>
              </a:rPr>
              <a:t> </a:t>
            </a:r>
            <a:r>
              <a:rPr lang="fr-FR" sz="3000" b="1" u="sng" cap="all" dirty="0" err="1" smtClean="0">
                <a:solidFill>
                  <a:srgbClr val="7030A0"/>
                </a:solidFill>
              </a:rPr>
              <a:t>framework</a:t>
            </a:r>
            <a:endParaRPr lang="fr-FR" sz="3000" b="1" u="sng" cap="all" dirty="0" smtClean="0">
              <a:solidFill>
                <a:srgbClr val="7030A0"/>
              </a:solidFill>
            </a:endParaRPr>
          </a:p>
          <a:p>
            <a:pPr marL="0" indent="0">
              <a:buNone/>
            </a:pPr>
            <a:endParaRPr lang="en-US" sz="1000" b="1" dirty="0" smtClean="0">
              <a:solidFill>
                <a:srgbClr val="C00000"/>
              </a:solidFill>
            </a:endParaRPr>
          </a:p>
          <a:p>
            <a:pPr marL="0" indent="0">
              <a:buNone/>
            </a:pPr>
            <a:r>
              <a:rPr lang="en-US" sz="3000" b="1" dirty="0" smtClean="0">
                <a:solidFill>
                  <a:srgbClr val="C00000"/>
                </a:solidFill>
              </a:rPr>
              <a:t>A complex issue: </a:t>
            </a:r>
          </a:p>
          <a:p>
            <a:pPr marL="0" indent="0">
              <a:buNone/>
            </a:pPr>
            <a:r>
              <a:rPr lang="en-US" sz="3000" b="1" dirty="0" smtClean="0">
                <a:solidFill>
                  <a:srgbClr val="C00000"/>
                </a:solidFill>
                <a:sym typeface="Wingdings" panose="05000000000000000000" pitchFamily="2" charset="2"/>
              </a:rPr>
              <a:t> </a:t>
            </a:r>
            <a:r>
              <a:rPr lang="en-US" sz="3000" b="1" u="sng" cap="all" dirty="0">
                <a:solidFill>
                  <a:srgbClr val="C00000"/>
                </a:solidFill>
                <a:sym typeface="Wingdings" panose="05000000000000000000" pitchFamily="2" charset="2"/>
              </a:rPr>
              <a:t>A</a:t>
            </a:r>
            <a:r>
              <a:rPr lang="en-US" sz="3000" b="1" u="sng" cap="all" dirty="0" smtClean="0">
                <a:solidFill>
                  <a:srgbClr val="C00000"/>
                </a:solidFill>
              </a:rPr>
              <a:t>n </a:t>
            </a:r>
            <a:r>
              <a:rPr lang="en-US" sz="3000" b="1" u="sng" cap="all" dirty="0">
                <a:solidFill>
                  <a:srgbClr val="C00000"/>
                </a:solidFill>
              </a:rPr>
              <a:t>alternative </a:t>
            </a:r>
            <a:r>
              <a:rPr lang="en-US" sz="3000" b="1" u="sng" cap="all" dirty="0" smtClean="0">
                <a:solidFill>
                  <a:srgbClr val="C00000"/>
                </a:solidFill>
              </a:rPr>
              <a:t>regulation</a:t>
            </a:r>
            <a:r>
              <a:rPr lang="en-US" sz="3000" b="1" dirty="0" smtClean="0">
                <a:solidFill>
                  <a:srgbClr val="C00000"/>
                </a:solidFill>
              </a:rPr>
              <a:t>: </a:t>
            </a:r>
            <a:r>
              <a:rPr lang="en-US" sz="3000" b="1" dirty="0">
                <a:solidFill>
                  <a:srgbClr val="C00000"/>
                </a:solidFill>
              </a:rPr>
              <a:t>how </a:t>
            </a:r>
            <a:r>
              <a:rPr lang="en-US" sz="3000" b="1" dirty="0" smtClean="0">
                <a:solidFill>
                  <a:srgbClr val="C00000"/>
                </a:solidFill>
              </a:rPr>
              <a:t>to design and implement it in a global economy somewhat controlled by large multinational financial firms that regards financial regulation as a set of constraints and restrictions and not as a relevant framework that would let them adopt healthy strategies in order to get back sustainable outcomes through time</a:t>
            </a:r>
            <a:r>
              <a:rPr lang="en-US" sz="3000" b="1" dirty="0">
                <a:solidFill>
                  <a:srgbClr val="C00000"/>
                </a:solidFill>
              </a:rPr>
              <a:t>?</a:t>
            </a:r>
            <a:endParaRPr lang="en-US" sz="3000" b="1" dirty="0" smtClean="0">
              <a:solidFill>
                <a:srgbClr val="C00000"/>
              </a:solidFill>
            </a:endParaRPr>
          </a:p>
          <a:p>
            <a:pPr marL="0" indent="0">
              <a:buNone/>
            </a:pPr>
            <a:endParaRPr lang="en-US" sz="1000" b="1" dirty="0" smtClean="0">
              <a:solidFill>
                <a:srgbClr val="0070C0"/>
              </a:solidFill>
            </a:endParaRPr>
          </a:p>
          <a:p>
            <a:pPr marL="0" indent="0">
              <a:buNone/>
            </a:pPr>
            <a:r>
              <a:rPr lang="en-US" sz="3000" b="1" dirty="0" smtClean="0">
                <a:solidFill>
                  <a:srgbClr val="0070C0"/>
                </a:solidFill>
                <a:sym typeface="Wingdings" panose="05000000000000000000" pitchFamily="2" charset="2"/>
              </a:rPr>
              <a:t></a:t>
            </a:r>
            <a:r>
              <a:rPr lang="en-US" sz="3000" b="1" u="sng" cap="all" dirty="0">
                <a:solidFill>
                  <a:srgbClr val="0070C0"/>
                </a:solidFill>
                <a:sym typeface="Wingdings" panose="05000000000000000000" pitchFamily="2" charset="2"/>
              </a:rPr>
              <a:t>G</a:t>
            </a:r>
            <a:r>
              <a:rPr lang="en-US" sz="3000" b="1" u="sng" cap="all" dirty="0" smtClean="0">
                <a:solidFill>
                  <a:srgbClr val="0070C0"/>
                </a:solidFill>
              </a:rPr>
              <a:t>ood institutions</a:t>
            </a:r>
            <a:r>
              <a:rPr lang="en-US" sz="3000" b="1" dirty="0" smtClean="0">
                <a:solidFill>
                  <a:srgbClr val="0070C0"/>
                </a:solidFill>
              </a:rPr>
              <a:t>: The issue is also related to the design of good (relevant) institutions that would be consistent with the characteristics and prerequisites of a given economic and financial system</a:t>
            </a:r>
            <a:r>
              <a:rPr lang="en-US" sz="3000" b="1" dirty="0">
                <a:solidFill>
                  <a:srgbClr val="0070C0"/>
                </a:solidFill>
              </a:rPr>
              <a:t>.</a:t>
            </a:r>
            <a:endParaRPr lang="fr-FR" sz="3000" b="1" dirty="0">
              <a:solidFill>
                <a:srgbClr val="0070C0"/>
              </a:solidFill>
            </a:endParaRPr>
          </a:p>
        </p:txBody>
      </p:sp>
    </p:spTree>
    <p:extLst>
      <p:ext uri="{BB962C8B-B14F-4D97-AF65-F5344CB8AC3E}">
        <p14:creationId xmlns:p14="http://schemas.microsoft.com/office/powerpoint/2010/main" val="28053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783" y="419877"/>
            <a:ext cx="11748052" cy="6046237"/>
          </a:xfrm>
        </p:spPr>
        <p:txBody>
          <a:bodyPr>
            <a:normAutofit fontScale="92500"/>
          </a:bodyPr>
          <a:lstStyle/>
          <a:p>
            <a:pPr marL="0" indent="0">
              <a:lnSpc>
                <a:spcPct val="100000"/>
              </a:lnSpc>
              <a:spcAft>
                <a:spcPts val="600"/>
              </a:spcAft>
              <a:buNone/>
            </a:pPr>
            <a:r>
              <a:rPr lang="en-US" sz="2800" b="1" u="sng" cap="all" dirty="0" smtClean="0">
                <a:solidFill>
                  <a:srgbClr val="C00000"/>
                </a:solidFill>
              </a:rPr>
              <a:t>Institutions:</a:t>
            </a:r>
          </a:p>
          <a:p>
            <a:pPr marL="0" indent="0">
              <a:lnSpc>
                <a:spcPct val="100000"/>
              </a:lnSpc>
              <a:spcAft>
                <a:spcPts val="600"/>
              </a:spcAft>
              <a:buNone/>
            </a:pPr>
            <a:r>
              <a:rPr lang="en-US" sz="2800" b="1" dirty="0" smtClean="0">
                <a:solidFill>
                  <a:schemeClr val="accent2">
                    <a:lumMod val="50000"/>
                  </a:schemeClr>
                </a:solidFill>
              </a:rPr>
              <a:t>“… </a:t>
            </a:r>
            <a:r>
              <a:rPr lang="en-US" sz="2800" b="1" dirty="0">
                <a:solidFill>
                  <a:schemeClr val="accent2">
                    <a:lumMod val="50000"/>
                  </a:schemeClr>
                </a:solidFill>
              </a:rPr>
              <a:t>are the rules of the game of society or, more formally, the </a:t>
            </a:r>
            <a:r>
              <a:rPr lang="en-US" sz="2800" b="1" dirty="0" smtClean="0">
                <a:solidFill>
                  <a:schemeClr val="accent2">
                    <a:lumMod val="50000"/>
                  </a:schemeClr>
                </a:solidFill>
              </a:rPr>
              <a:t>humanly</a:t>
            </a:r>
            <a:r>
              <a:rPr lang="fr-FR" sz="2800" b="1" dirty="0">
                <a:solidFill>
                  <a:schemeClr val="accent2">
                    <a:lumMod val="50000"/>
                  </a:schemeClr>
                </a:solidFill>
              </a:rPr>
              <a:t> </a:t>
            </a:r>
            <a:r>
              <a:rPr lang="en-US" sz="2800" b="1" dirty="0" smtClean="0">
                <a:solidFill>
                  <a:schemeClr val="accent2">
                    <a:lumMod val="50000"/>
                  </a:schemeClr>
                </a:solidFill>
              </a:rPr>
              <a:t>devised </a:t>
            </a:r>
            <a:r>
              <a:rPr lang="en-US" sz="2800" b="1" dirty="0">
                <a:solidFill>
                  <a:schemeClr val="accent2">
                    <a:lumMod val="50000"/>
                  </a:schemeClr>
                </a:solidFill>
              </a:rPr>
              <a:t>constraints that shape human interactions. [ . . . ] Institutions reduce uncertainty by providing a structure to everyday life. They are a guide to human interaction, so that when we wish to greet friends on the street, drive an automobile, buy oranges, borrow money, form a business, bury our dead, or whatever, we know (or can learn easily) how to perform these tasks. </a:t>
            </a:r>
            <a:r>
              <a:rPr lang="en-US" sz="2800" b="1" dirty="0" smtClean="0">
                <a:solidFill>
                  <a:schemeClr val="accent2">
                    <a:lumMod val="50000"/>
                  </a:schemeClr>
                </a:solidFill>
              </a:rPr>
              <a:t>(Douglas North, 1990</a:t>
            </a:r>
            <a:r>
              <a:rPr lang="en-US" sz="2800" b="1" dirty="0">
                <a:solidFill>
                  <a:schemeClr val="accent2">
                    <a:lumMod val="50000"/>
                  </a:schemeClr>
                </a:solidFill>
              </a:rPr>
              <a:t>: 3–4</a:t>
            </a:r>
            <a:r>
              <a:rPr lang="en-US" sz="2800" b="1" dirty="0" smtClean="0">
                <a:solidFill>
                  <a:schemeClr val="accent2">
                    <a:lumMod val="50000"/>
                  </a:schemeClr>
                </a:solidFill>
              </a:rPr>
              <a:t>).</a:t>
            </a:r>
          </a:p>
          <a:p>
            <a:pPr marL="0" indent="0">
              <a:lnSpc>
                <a:spcPct val="100000"/>
              </a:lnSpc>
              <a:spcAft>
                <a:spcPts val="600"/>
              </a:spcAft>
              <a:buNone/>
            </a:pPr>
            <a:endParaRPr lang="en-US" sz="900" dirty="0" smtClean="0"/>
          </a:p>
          <a:p>
            <a:pPr marL="0" indent="0">
              <a:lnSpc>
                <a:spcPct val="100000"/>
              </a:lnSpc>
              <a:spcAft>
                <a:spcPts val="600"/>
              </a:spcAft>
              <a:buNone/>
            </a:pPr>
            <a:r>
              <a:rPr lang="en-US" sz="2800" b="1" dirty="0">
                <a:solidFill>
                  <a:schemeClr val="bg1"/>
                </a:solidFill>
              </a:rPr>
              <a:t>“Economic institutions determine the incentives of and the constraints on economic actors, and shape economic outcomes. As such, they are social decisions, chosen for their consequences. Because different groups and individuals typically benefit from different economic institutions, there is generally a conflict over these social choices, ultimately resolved in favor of groups with greater political power.” (</a:t>
            </a:r>
            <a:r>
              <a:rPr lang="en-US" sz="2800" b="1" dirty="0" err="1">
                <a:solidFill>
                  <a:schemeClr val="bg1"/>
                </a:solidFill>
              </a:rPr>
              <a:t>Acemoglu</a:t>
            </a:r>
            <a:r>
              <a:rPr lang="en-US" sz="2800" b="1" dirty="0">
                <a:solidFill>
                  <a:schemeClr val="bg1"/>
                </a:solidFill>
              </a:rPr>
              <a:t> et al. </a:t>
            </a:r>
            <a:r>
              <a:rPr lang="en-US" sz="2800" b="1" i="1" dirty="0">
                <a:solidFill>
                  <a:schemeClr val="bg1"/>
                </a:solidFill>
              </a:rPr>
              <a:t>2005: 386-387).</a:t>
            </a:r>
            <a:r>
              <a:rPr lang="en-US" sz="2800" b="1" dirty="0">
                <a:solidFill>
                  <a:schemeClr val="bg1"/>
                </a:solidFill>
              </a:rPr>
              <a:t> </a:t>
            </a:r>
            <a:endParaRPr lang="fr-FR" sz="2800" dirty="0"/>
          </a:p>
        </p:txBody>
      </p:sp>
    </p:spTree>
    <p:extLst>
      <p:ext uri="{BB962C8B-B14F-4D97-AF65-F5344CB8AC3E}">
        <p14:creationId xmlns:p14="http://schemas.microsoft.com/office/powerpoint/2010/main" val="247408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395785"/>
            <a:ext cx="11097491" cy="5991367"/>
          </a:xfrm>
        </p:spPr>
        <p:txBody>
          <a:bodyPr>
            <a:normAutofit/>
          </a:bodyPr>
          <a:lstStyle/>
          <a:p>
            <a:pPr marL="0" indent="0" algn="ctr">
              <a:buNone/>
            </a:pPr>
            <a:r>
              <a:rPr lang="en-GB" sz="2800" b="1" dirty="0" smtClean="0">
                <a:solidFill>
                  <a:srgbClr val="7030A0"/>
                </a:solidFill>
              </a:rPr>
              <a:t>What is </a:t>
            </a:r>
            <a:r>
              <a:rPr lang="en-GB" sz="2800" b="1" i="1" dirty="0" smtClean="0">
                <a:solidFill>
                  <a:srgbClr val="7030A0"/>
                </a:solidFill>
              </a:rPr>
              <a:t>REGULATION</a:t>
            </a:r>
            <a:r>
              <a:rPr lang="en-GB" sz="2800" b="1" dirty="0" smtClean="0">
                <a:solidFill>
                  <a:srgbClr val="7030A0"/>
                </a:solidFill>
              </a:rPr>
              <a:t>?</a:t>
            </a:r>
          </a:p>
          <a:p>
            <a:pPr marL="0" indent="0">
              <a:buNone/>
            </a:pPr>
            <a:r>
              <a:rPr lang="en-GB" sz="2800" b="1" dirty="0" smtClean="0">
                <a:solidFill>
                  <a:srgbClr val="FF0000"/>
                </a:solidFill>
              </a:rPr>
              <a:t>An alternative regulation</a:t>
            </a:r>
            <a:r>
              <a:rPr lang="en-GB" sz="2800" dirty="0" smtClean="0"/>
              <a:t> should be </a:t>
            </a:r>
            <a:r>
              <a:rPr lang="en-GB" sz="2800" dirty="0"/>
              <a:t>a set of incentives-sanction mechanisms that should rely on slow-motion financial innovations that would be tested and checked before </a:t>
            </a:r>
            <a:r>
              <a:rPr lang="en-GB" sz="2800" dirty="0" smtClean="0"/>
              <a:t> a possible system-wide </a:t>
            </a:r>
            <a:r>
              <a:rPr lang="en-GB" sz="2800" dirty="0"/>
              <a:t>implementation. </a:t>
            </a:r>
            <a:endParaRPr lang="en-GB" sz="2800" dirty="0" smtClean="0"/>
          </a:p>
          <a:p>
            <a:pPr marL="0" indent="0">
              <a:buNone/>
            </a:pPr>
            <a:r>
              <a:rPr lang="en-GB" sz="2800" dirty="0" smtClean="0"/>
              <a:t>This </a:t>
            </a:r>
            <a:r>
              <a:rPr lang="en-GB" sz="2800" dirty="0"/>
              <a:t>could </a:t>
            </a:r>
            <a:r>
              <a:rPr lang="en-GB" sz="2800" b="1" dirty="0">
                <a:solidFill>
                  <a:srgbClr val="FF0000"/>
                </a:solidFill>
              </a:rPr>
              <a:t>prevent financial markets’ dynamics from generating huge imbalances </a:t>
            </a:r>
            <a:r>
              <a:rPr lang="en-GB" sz="2800" dirty="0"/>
              <a:t>and accumulated risks and </a:t>
            </a:r>
            <a:r>
              <a:rPr lang="en-GB" sz="2800" dirty="0" smtClean="0"/>
              <a:t>reduce the likelihood of </a:t>
            </a:r>
            <a:r>
              <a:rPr lang="en-GB" sz="2800" dirty="0"/>
              <a:t>fast chain reactions in markets that often result in systemic crises. </a:t>
            </a:r>
            <a:endParaRPr lang="en-GB" sz="2800" dirty="0" smtClean="0"/>
          </a:p>
          <a:p>
            <a:pPr marL="0" indent="0">
              <a:buNone/>
            </a:pPr>
            <a:r>
              <a:rPr lang="en-US" sz="2800" dirty="0" smtClean="0"/>
              <a:t>This</a:t>
            </a:r>
            <a:r>
              <a:rPr lang="en-GB" sz="2800" dirty="0" smtClean="0"/>
              <a:t> </a:t>
            </a:r>
            <a:r>
              <a:rPr lang="en-GB" sz="2800" dirty="0"/>
              <a:t>would </a:t>
            </a:r>
            <a:r>
              <a:rPr lang="en-GB" sz="2800" b="1" dirty="0">
                <a:solidFill>
                  <a:srgbClr val="FF0000"/>
                </a:solidFill>
              </a:rPr>
              <a:t>require a specific and reformed institutional framework </a:t>
            </a:r>
            <a:r>
              <a:rPr lang="en-GB" sz="2800" dirty="0"/>
              <a:t>able to permit a tight public supervision and regulation that could shape financial markets’ strategies so as to ensure macro-stability and societal </a:t>
            </a:r>
            <a:r>
              <a:rPr lang="en-GB" sz="2800" dirty="0" smtClean="0"/>
              <a:t>viability.</a:t>
            </a:r>
            <a:endParaRPr lang="fr-FR" sz="2800" dirty="0"/>
          </a:p>
          <a:p>
            <a:endParaRPr lang="fr-FR" dirty="0"/>
          </a:p>
        </p:txBody>
      </p:sp>
    </p:spTree>
    <p:extLst>
      <p:ext uri="{BB962C8B-B14F-4D97-AF65-F5344CB8AC3E}">
        <p14:creationId xmlns:p14="http://schemas.microsoft.com/office/powerpoint/2010/main" val="156192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783" y="159026"/>
            <a:ext cx="11847443" cy="6698974"/>
          </a:xfrm>
        </p:spPr>
        <p:txBody>
          <a:bodyPr>
            <a:normAutofit fontScale="92500" lnSpcReduction="10000"/>
          </a:bodyPr>
          <a:lstStyle/>
          <a:p>
            <a:pPr marL="0" indent="0">
              <a:buNone/>
            </a:pPr>
            <a:r>
              <a:rPr lang="en-US" sz="3000" b="1" cap="all" dirty="0">
                <a:solidFill>
                  <a:srgbClr val="7030A0"/>
                </a:solidFill>
                <a:effectLst>
                  <a:outerShdw blurRad="38100" dist="38100" dir="2700000" algn="tl">
                    <a:srgbClr val="000000">
                      <a:alpha val="43137"/>
                    </a:srgbClr>
                  </a:outerShdw>
                </a:effectLst>
              </a:rPr>
              <a:t>What </a:t>
            </a:r>
            <a:r>
              <a:rPr lang="en-US" sz="3000" b="1" cap="all" dirty="0" smtClean="0">
                <a:solidFill>
                  <a:srgbClr val="7030A0"/>
                </a:solidFill>
                <a:effectLst>
                  <a:outerShdw blurRad="38100" dist="38100" dir="2700000" algn="tl">
                    <a:srgbClr val="000000">
                      <a:alpha val="43137"/>
                    </a:srgbClr>
                  </a:outerShdw>
                </a:effectLst>
              </a:rPr>
              <a:t>an </a:t>
            </a:r>
            <a:r>
              <a:rPr lang="en-US" sz="3000" b="1" i="1" cap="all" dirty="0" smtClean="0">
                <a:solidFill>
                  <a:schemeClr val="accent4">
                    <a:lumMod val="75000"/>
                  </a:schemeClr>
                </a:solidFill>
                <a:effectLst>
                  <a:outerShdw blurRad="38100" dist="38100" dir="2700000" algn="tl">
                    <a:srgbClr val="000000">
                      <a:alpha val="43137"/>
                    </a:srgbClr>
                  </a:outerShdw>
                </a:effectLst>
              </a:rPr>
              <a:t>alternative </a:t>
            </a:r>
            <a:r>
              <a:rPr lang="en-US" sz="3000" b="1" i="1" cap="all" dirty="0">
                <a:solidFill>
                  <a:schemeClr val="accent4">
                    <a:lumMod val="75000"/>
                  </a:schemeClr>
                </a:solidFill>
                <a:effectLst>
                  <a:outerShdw blurRad="38100" dist="38100" dir="2700000" algn="tl">
                    <a:srgbClr val="000000">
                      <a:alpha val="43137"/>
                    </a:srgbClr>
                  </a:outerShdw>
                </a:effectLst>
              </a:rPr>
              <a:t>financial regulation </a:t>
            </a:r>
            <a:r>
              <a:rPr lang="en-US" sz="3000" b="1" cap="all" dirty="0">
                <a:solidFill>
                  <a:srgbClr val="7030A0"/>
                </a:solidFill>
                <a:effectLst>
                  <a:outerShdw blurRad="38100" dist="38100" dir="2700000" algn="tl">
                    <a:srgbClr val="000000">
                      <a:alpha val="43137"/>
                    </a:srgbClr>
                  </a:outerShdw>
                </a:effectLst>
              </a:rPr>
              <a:t>should sound like?</a:t>
            </a:r>
            <a:endParaRPr lang="fr-FR" sz="3000" b="1" cap="all" dirty="0">
              <a:solidFill>
                <a:srgbClr val="7030A0"/>
              </a:solidFill>
              <a:effectLst>
                <a:outerShdw blurRad="38100" dist="38100" dir="2700000" algn="tl">
                  <a:srgbClr val="000000">
                    <a:alpha val="43137"/>
                  </a:srgbClr>
                </a:outerShdw>
              </a:effectLst>
            </a:endParaRPr>
          </a:p>
          <a:p>
            <a:pPr>
              <a:buFont typeface="Wingdings" panose="05000000000000000000" pitchFamily="2" charset="2"/>
              <a:buChar char="è"/>
            </a:pPr>
            <a:r>
              <a:rPr lang="en-US" sz="3000" b="1" dirty="0" smtClean="0">
                <a:solidFill>
                  <a:schemeClr val="accent3"/>
                </a:solidFill>
              </a:rPr>
              <a:t> </a:t>
            </a:r>
            <a:r>
              <a:rPr lang="en-US" sz="3000" b="1" dirty="0" smtClean="0">
                <a:solidFill>
                  <a:schemeClr val="bg1">
                    <a:lumMod val="85000"/>
                    <a:lumOff val="15000"/>
                  </a:schemeClr>
                </a:solidFill>
              </a:rPr>
              <a:t>From </a:t>
            </a:r>
            <a:r>
              <a:rPr lang="en-US" sz="3000" b="1" dirty="0">
                <a:solidFill>
                  <a:schemeClr val="bg1">
                    <a:lumMod val="85000"/>
                    <a:lumOff val="15000"/>
                  </a:schemeClr>
                </a:solidFill>
              </a:rPr>
              <a:t>an institutionalist perspective, it is obvious that a relevant and systemically consistent regulation should be relying on public institutions that seek at framing financial markets to lead them to adopt macro-coherent behavior. </a:t>
            </a:r>
            <a:endParaRPr lang="en-US" sz="3000" b="1" dirty="0" smtClean="0">
              <a:solidFill>
                <a:schemeClr val="bg1">
                  <a:lumMod val="85000"/>
                  <a:lumOff val="15000"/>
                </a:schemeClr>
              </a:solidFill>
            </a:endParaRPr>
          </a:p>
          <a:p>
            <a:pPr>
              <a:buFont typeface="Wingdings" panose="05000000000000000000" pitchFamily="2" charset="2"/>
              <a:buChar char="è"/>
            </a:pPr>
            <a:r>
              <a:rPr lang="en-US" sz="3000" b="1" dirty="0" smtClean="0">
                <a:solidFill>
                  <a:schemeClr val="bg1">
                    <a:lumMod val="85000"/>
                    <a:lumOff val="15000"/>
                  </a:schemeClr>
                </a:solidFill>
              </a:rPr>
              <a:t> The </a:t>
            </a:r>
            <a:r>
              <a:rPr lang="en-US" sz="3000" b="1" dirty="0">
                <a:solidFill>
                  <a:schemeClr val="bg1">
                    <a:lumMod val="85000"/>
                    <a:lumOff val="15000"/>
                  </a:schemeClr>
                </a:solidFill>
              </a:rPr>
              <a:t>latter means that market working must be compatible with the characteristics of a capitalist economy and its monetary and financial mechanisms. </a:t>
            </a:r>
            <a:endParaRPr lang="en-US" sz="3000" b="1" dirty="0" smtClean="0">
              <a:solidFill>
                <a:schemeClr val="bg1">
                  <a:lumMod val="85000"/>
                  <a:lumOff val="15000"/>
                </a:schemeClr>
              </a:solidFill>
            </a:endParaRPr>
          </a:p>
          <a:p>
            <a:pPr>
              <a:buFont typeface="Wingdings" panose="05000000000000000000" pitchFamily="2" charset="2"/>
              <a:buChar char="è"/>
            </a:pPr>
            <a:r>
              <a:rPr lang="en-US" sz="3000" b="1" dirty="0">
                <a:solidFill>
                  <a:schemeClr val="bg1">
                    <a:lumMod val="85000"/>
                    <a:lumOff val="15000"/>
                  </a:schemeClr>
                </a:solidFill>
              </a:rPr>
              <a:t> </a:t>
            </a:r>
            <a:r>
              <a:rPr lang="en-US" sz="3000" b="1" dirty="0" smtClean="0">
                <a:solidFill>
                  <a:schemeClr val="bg1">
                    <a:lumMod val="85000"/>
                    <a:lumOff val="15000"/>
                  </a:schemeClr>
                </a:solidFill>
              </a:rPr>
              <a:t>As </a:t>
            </a:r>
            <a:r>
              <a:rPr lang="en-US" sz="3000" b="1" dirty="0">
                <a:solidFill>
                  <a:schemeClr val="bg1">
                    <a:lumMod val="85000"/>
                    <a:lumOff val="15000"/>
                  </a:schemeClr>
                </a:solidFill>
              </a:rPr>
              <a:t>the latter, usually, display by their own nature unstable evolutionary </a:t>
            </a:r>
            <a:r>
              <a:rPr lang="en-US" sz="3000" b="1" dirty="0" smtClean="0">
                <a:solidFill>
                  <a:schemeClr val="bg1">
                    <a:lumMod val="85000"/>
                    <a:lumOff val="15000"/>
                  </a:schemeClr>
                </a:solidFill>
              </a:rPr>
              <a:t>dynamics (see </a:t>
            </a:r>
            <a:r>
              <a:rPr lang="en-US" sz="3000" b="1" dirty="0">
                <a:solidFill>
                  <a:schemeClr val="bg1">
                    <a:lumMod val="85000"/>
                    <a:lumOff val="15000"/>
                  </a:schemeClr>
                </a:solidFill>
              </a:rPr>
              <a:t>Hyman </a:t>
            </a:r>
            <a:r>
              <a:rPr lang="en-US" sz="3000" b="1" dirty="0" smtClean="0">
                <a:solidFill>
                  <a:schemeClr val="bg1">
                    <a:lumMod val="85000"/>
                    <a:lumOff val="15000"/>
                  </a:schemeClr>
                </a:solidFill>
              </a:rPr>
              <a:t>Minsky’s</a:t>
            </a:r>
            <a:r>
              <a:rPr lang="en-US" sz="3000" b="1" dirty="0" smtClean="0">
                <a:solidFill>
                  <a:schemeClr val="accent3"/>
                </a:solidFill>
              </a:rPr>
              <a:t> </a:t>
            </a:r>
            <a:r>
              <a:rPr lang="en-US" sz="3000" b="1" i="1" dirty="0">
                <a:solidFill>
                  <a:srgbClr val="0070C0"/>
                </a:solidFill>
              </a:rPr>
              <a:t>financial instability hypothesis</a:t>
            </a:r>
            <a:r>
              <a:rPr lang="en-US" sz="3000" b="1" dirty="0">
                <a:solidFill>
                  <a:schemeClr val="bg1">
                    <a:lumMod val="85000"/>
                    <a:lumOff val="15000"/>
                  </a:schemeClr>
                </a:solidFill>
              </a:rPr>
              <a:t>, a coherent organization of financial markets requires specific extra-market institutions (agencies, tools, mechanisms) that must seek to design and implement rules in order to increase the likelihood of systemic viability.</a:t>
            </a:r>
            <a:endParaRPr lang="fr-FR" sz="3000" b="1" dirty="0">
              <a:solidFill>
                <a:schemeClr val="bg1">
                  <a:lumMod val="85000"/>
                  <a:lumOff val="15000"/>
                </a:schemeClr>
              </a:solidFill>
            </a:endParaRPr>
          </a:p>
          <a:p>
            <a:endParaRPr lang="fr-FR" dirty="0"/>
          </a:p>
        </p:txBody>
      </p:sp>
    </p:spTree>
    <p:extLst>
      <p:ext uri="{BB962C8B-B14F-4D97-AF65-F5344CB8AC3E}">
        <p14:creationId xmlns:p14="http://schemas.microsoft.com/office/powerpoint/2010/main" val="72619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8904" y="198783"/>
            <a:ext cx="11787809" cy="6301408"/>
          </a:xfrm>
        </p:spPr>
        <p:txBody>
          <a:bodyPr>
            <a:normAutofit fontScale="55000" lnSpcReduction="20000"/>
          </a:bodyPr>
          <a:lstStyle/>
          <a:p>
            <a:pPr marL="0" indent="0" algn="ctr">
              <a:buNone/>
            </a:pPr>
            <a:r>
              <a:rPr lang="en-US" sz="6300" b="1" dirty="0" smtClean="0">
                <a:solidFill>
                  <a:srgbClr val="7030A0"/>
                </a:solidFill>
              </a:rPr>
              <a:t>SOME DIRECTIONS</a:t>
            </a:r>
            <a:endParaRPr lang="en-US" sz="6300" b="1" dirty="0">
              <a:solidFill>
                <a:srgbClr val="7030A0"/>
              </a:solidFill>
            </a:endParaRPr>
          </a:p>
          <a:p>
            <a:pPr marL="0" indent="0">
              <a:buNone/>
            </a:pPr>
            <a:r>
              <a:rPr lang="en-US" sz="5500" b="1" dirty="0" smtClean="0">
                <a:solidFill>
                  <a:srgbClr val="FF0000"/>
                </a:solidFill>
              </a:rPr>
              <a:t>1. Publicness </a:t>
            </a:r>
            <a:r>
              <a:rPr lang="en-US" sz="5500" b="1" dirty="0">
                <a:solidFill>
                  <a:srgbClr val="FF0000"/>
                </a:solidFill>
              </a:rPr>
              <a:t>of financial </a:t>
            </a:r>
            <a:r>
              <a:rPr lang="en-US" sz="5500" b="1" dirty="0" smtClean="0">
                <a:solidFill>
                  <a:srgbClr val="FF0000"/>
                </a:solidFill>
              </a:rPr>
              <a:t>stability</a:t>
            </a:r>
            <a:endParaRPr lang="en-GB" sz="5500" b="1" dirty="0">
              <a:solidFill>
                <a:srgbClr val="FF0000"/>
              </a:solidFill>
            </a:endParaRPr>
          </a:p>
          <a:p>
            <a:pPr marL="0" indent="0">
              <a:spcBef>
                <a:spcPts val="0"/>
              </a:spcBef>
              <a:buNone/>
            </a:pPr>
            <a:endParaRPr lang="en-GB" sz="5500" b="1" dirty="0" smtClean="0">
              <a:solidFill>
                <a:schemeClr val="bg2">
                  <a:lumMod val="75000"/>
                </a:schemeClr>
              </a:solidFill>
            </a:endParaRPr>
          </a:p>
          <a:p>
            <a:pPr marL="0" indent="0">
              <a:spcBef>
                <a:spcPts val="0"/>
              </a:spcBef>
              <a:buNone/>
            </a:pPr>
            <a:r>
              <a:rPr lang="en-GB" sz="5500" b="1" dirty="0" smtClean="0">
                <a:solidFill>
                  <a:schemeClr val="bg2">
                    <a:lumMod val="75000"/>
                  </a:schemeClr>
                </a:solidFill>
              </a:rPr>
              <a:t>Public </a:t>
            </a:r>
            <a:r>
              <a:rPr lang="en-GB" sz="5500" b="1" dirty="0">
                <a:solidFill>
                  <a:schemeClr val="bg2">
                    <a:lumMod val="75000"/>
                  </a:schemeClr>
                </a:solidFill>
              </a:rPr>
              <a:t>goods (</a:t>
            </a:r>
            <a:r>
              <a:rPr lang="en-GB" sz="5500" b="1" dirty="0">
                <a:solidFill>
                  <a:srgbClr val="7030A0"/>
                </a:solidFill>
              </a:rPr>
              <a:t>a specific neoclassical concept that might be meaningful to think of the market malfunctioning</a:t>
            </a:r>
            <a:r>
              <a:rPr lang="en-GB" sz="5500" b="1" dirty="0" smtClean="0">
                <a:solidFill>
                  <a:schemeClr val="bg2">
                    <a:lumMod val="75000"/>
                  </a:schemeClr>
                </a:solidFill>
              </a:rPr>
              <a:t>):</a:t>
            </a:r>
            <a:endParaRPr lang="en-GB" sz="5500" b="1" dirty="0">
              <a:solidFill>
                <a:schemeClr val="bg2">
                  <a:lumMod val="75000"/>
                </a:schemeClr>
              </a:solidFill>
            </a:endParaRPr>
          </a:p>
          <a:p>
            <a:pPr marL="0" indent="0" algn="just">
              <a:spcBef>
                <a:spcPts val="0"/>
              </a:spcBef>
              <a:buNone/>
            </a:pPr>
            <a:r>
              <a:rPr lang="en-GB" sz="5500" b="1" dirty="0" smtClean="0">
                <a:solidFill>
                  <a:schemeClr val="bg2">
                    <a:lumMod val="75000"/>
                  </a:schemeClr>
                </a:solidFill>
              </a:rPr>
              <a:t>Two distinct criteria to assess the publicness of an economic variable:</a:t>
            </a:r>
          </a:p>
          <a:p>
            <a:pPr marL="0" indent="0" algn="just">
              <a:spcBef>
                <a:spcPts val="0"/>
              </a:spcBef>
              <a:buNone/>
            </a:pPr>
            <a:r>
              <a:rPr lang="en-GB" sz="5500" b="1" dirty="0" smtClean="0">
                <a:solidFill>
                  <a:schemeClr val="bg2">
                    <a:lumMod val="75000"/>
                  </a:schemeClr>
                </a:solidFill>
              </a:rPr>
              <a:t>1</a:t>
            </a:r>
            <a:r>
              <a:rPr lang="en-GB" sz="5500" b="1" dirty="0">
                <a:solidFill>
                  <a:schemeClr val="bg2">
                    <a:lumMod val="75000"/>
                  </a:schemeClr>
                </a:solidFill>
              </a:rPr>
              <a:t>) </a:t>
            </a:r>
            <a:r>
              <a:rPr lang="en-GB" sz="5500" b="1" dirty="0">
                <a:solidFill>
                  <a:srgbClr val="7030A0"/>
                </a:solidFill>
              </a:rPr>
              <a:t>Non-excludability and </a:t>
            </a:r>
            <a:r>
              <a:rPr lang="en-GB" sz="5500" b="1" dirty="0" smtClean="0">
                <a:solidFill>
                  <a:srgbClr val="7030A0"/>
                </a:solidFill>
              </a:rPr>
              <a:t>non-rivalry </a:t>
            </a:r>
            <a:r>
              <a:rPr lang="en-GB" sz="5500" b="1" dirty="0">
                <a:solidFill>
                  <a:schemeClr val="bg2">
                    <a:lumMod val="75000"/>
                  </a:schemeClr>
                </a:solidFill>
              </a:rPr>
              <a:t>of the good (Samuelson 1954, Musgrave 1959, Olson 1965</a:t>
            </a:r>
            <a:r>
              <a:rPr lang="en-GB" sz="5500" b="1" dirty="0" smtClean="0">
                <a:solidFill>
                  <a:schemeClr val="bg2">
                    <a:lumMod val="75000"/>
                  </a:schemeClr>
                </a:solidFill>
              </a:rPr>
              <a:t>, Sobel 2004, </a:t>
            </a:r>
            <a:r>
              <a:rPr lang="en-GB" sz="5500" b="1" dirty="0">
                <a:solidFill>
                  <a:schemeClr val="bg2">
                    <a:lumMod val="75000"/>
                  </a:schemeClr>
                </a:solidFill>
              </a:rPr>
              <a:t>among others</a:t>
            </a:r>
            <a:r>
              <a:rPr lang="en-GB" sz="5500" b="1" dirty="0" smtClean="0">
                <a:solidFill>
                  <a:schemeClr val="bg2">
                    <a:lumMod val="75000"/>
                  </a:schemeClr>
                </a:solidFill>
              </a:rPr>
              <a:t>)</a:t>
            </a:r>
            <a:endParaRPr lang="en-GB" sz="5500" b="1" dirty="0">
              <a:solidFill>
                <a:schemeClr val="bg2">
                  <a:lumMod val="75000"/>
                </a:schemeClr>
              </a:solidFill>
            </a:endParaRPr>
          </a:p>
          <a:p>
            <a:pPr marL="0" indent="0">
              <a:spcBef>
                <a:spcPts val="0"/>
              </a:spcBef>
              <a:buNone/>
            </a:pPr>
            <a:r>
              <a:rPr lang="en-US" sz="5500" b="1" dirty="0">
                <a:solidFill>
                  <a:schemeClr val="bg2">
                    <a:lumMod val="75000"/>
                  </a:schemeClr>
                </a:solidFill>
              </a:rPr>
              <a:t>2) </a:t>
            </a:r>
            <a:r>
              <a:rPr lang="en-US" sz="5500" b="1" dirty="0">
                <a:solidFill>
                  <a:srgbClr val="7030A0"/>
                </a:solidFill>
              </a:rPr>
              <a:t>Societal criticalness </a:t>
            </a:r>
            <a:r>
              <a:rPr lang="en-US" sz="5500" b="1" dirty="0">
                <a:solidFill>
                  <a:schemeClr val="bg2">
                    <a:lumMod val="75000"/>
                  </a:schemeClr>
                </a:solidFill>
              </a:rPr>
              <a:t>of the need for such </a:t>
            </a:r>
            <a:r>
              <a:rPr lang="en-GB" sz="5500" b="1" dirty="0">
                <a:solidFill>
                  <a:schemeClr val="bg2">
                    <a:lumMod val="75000"/>
                  </a:schemeClr>
                </a:solidFill>
              </a:rPr>
              <a:t>goods that cannot be efficiently addressed by private optimization plans. </a:t>
            </a:r>
          </a:p>
          <a:p>
            <a:pPr marL="0" indent="0">
              <a:spcBef>
                <a:spcPts val="0"/>
              </a:spcBef>
              <a:buNone/>
            </a:pPr>
            <a:r>
              <a:rPr lang="en-US" sz="5500" b="1" dirty="0" smtClean="0">
                <a:solidFill>
                  <a:schemeClr val="bg2">
                    <a:lumMod val="75000"/>
                  </a:schemeClr>
                </a:solidFill>
              </a:rPr>
              <a:t>(</a:t>
            </a:r>
            <a:r>
              <a:rPr lang="en-US" sz="5500" b="1" dirty="0" err="1" smtClean="0">
                <a:solidFill>
                  <a:schemeClr val="bg2">
                    <a:lumMod val="75000"/>
                  </a:schemeClr>
                </a:solidFill>
              </a:rPr>
              <a:t>Ostrom</a:t>
            </a:r>
            <a:r>
              <a:rPr lang="en-US" sz="5500" b="1" dirty="0" smtClean="0">
                <a:solidFill>
                  <a:schemeClr val="bg2">
                    <a:lumMod val="75000"/>
                  </a:schemeClr>
                </a:solidFill>
              </a:rPr>
              <a:t>, 1990</a:t>
            </a:r>
            <a:r>
              <a:rPr lang="en-US" sz="5500" b="1" dirty="0">
                <a:solidFill>
                  <a:schemeClr val="bg2">
                    <a:lumMod val="75000"/>
                  </a:schemeClr>
                </a:solidFill>
              </a:rPr>
              <a:t>, 2003: individuals would all benefit from the provision of but cannot realize it at their individual level given its production costs</a:t>
            </a:r>
            <a:r>
              <a:rPr lang="en-US" sz="5500" b="1" dirty="0" smtClean="0">
                <a:solidFill>
                  <a:schemeClr val="bg2">
                    <a:lumMod val="75000"/>
                  </a:schemeClr>
                </a:solidFill>
              </a:rPr>
              <a:t>.) </a:t>
            </a:r>
          </a:p>
        </p:txBody>
      </p:sp>
    </p:spTree>
    <p:extLst>
      <p:ext uri="{BB962C8B-B14F-4D97-AF65-F5344CB8AC3E}">
        <p14:creationId xmlns:p14="http://schemas.microsoft.com/office/powerpoint/2010/main" val="850344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340" y="218363"/>
            <a:ext cx="11778018" cy="6211011"/>
          </a:xfrm>
          <a:gradFill>
            <a:gsLst>
              <a:gs pos="7000">
                <a:schemeClr val="accent1">
                  <a:lumMod val="5000"/>
                  <a:lumOff val="95000"/>
                </a:schemeClr>
              </a:gs>
              <a:gs pos="22000">
                <a:schemeClr val="accent1">
                  <a:lumMod val="45000"/>
                  <a:lumOff val="55000"/>
                </a:schemeClr>
              </a:gs>
              <a:gs pos="53000">
                <a:schemeClr val="accent1">
                  <a:lumMod val="45000"/>
                  <a:lumOff val="55000"/>
                </a:schemeClr>
              </a:gs>
              <a:gs pos="69000">
                <a:schemeClr val="accent1">
                  <a:lumMod val="30000"/>
                  <a:lumOff val="70000"/>
                </a:schemeClr>
              </a:gs>
            </a:gsLst>
            <a:lin ang="5400000" scaled="1"/>
          </a:gradFill>
        </p:spPr>
        <p:txBody>
          <a:bodyPr/>
          <a:lstStyle/>
          <a:p>
            <a:pPr marL="0" indent="0">
              <a:buNone/>
            </a:pPr>
            <a:r>
              <a:rPr lang="en-US" sz="3200" dirty="0">
                <a:solidFill>
                  <a:srgbClr val="FF0000"/>
                </a:solidFill>
              </a:rPr>
              <a:t>When it comes to global issues, in an interdependent world: </a:t>
            </a:r>
            <a:r>
              <a:rPr lang="en-GB" sz="3200" dirty="0">
                <a:solidFill>
                  <a:srgbClr val="FF0000"/>
                </a:solidFill>
              </a:rPr>
              <a:t>“if problems arise for </a:t>
            </a:r>
            <a:r>
              <a:rPr lang="en-GB" sz="3200" b="1" dirty="0">
                <a:solidFill>
                  <a:srgbClr val="FF0000"/>
                </a:solidFill>
              </a:rPr>
              <a:t>global public goods</a:t>
            </a:r>
            <a:r>
              <a:rPr lang="en-GB" sz="3200" dirty="0">
                <a:solidFill>
                  <a:srgbClr val="FF0000"/>
                </a:solidFill>
              </a:rPr>
              <a:t>, such as global warming or nuclear proliferation, there is no market or government mechanism that contains both political means and appropriate incentives to implement an efficient outcome. Markets can work wonders, but they routinely fail to solve the problems caused by global public goods.” (Nordhaus, 2010: 1)</a:t>
            </a:r>
          </a:p>
          <a:p>
            <a:pPr marL="0" indent="0">
              <a:buNone/>
            </a:pPr>
            <a:r>
              <a:rPr lang="en-GB" sz="3200" b="1" dirty="0">
                <a:solidFill>
                  <a:schemeClr val="bg2">
                    <a:lumMod val="60000"/>
                    <a:lumOff val="40000"/>
                  </a:schemeClr>
                </a:solidFill>
                <a:latin typeface="Calibri" panose="020F0502020204030204" pitchFamily="34" charset="0"/>
                <a:cs typeface="Calibri" panose="020F0502020204030204" pitchFamily="34" charset="0"/>
              </a:rPr>
              <a:t>The solution relies then on the possibility of collective provision-collective action of the </a:t>
            </a:r>
            <a:r>
              <a:rPr lang="en-GB" sz="3200" b="1" dirty="0" smtClean="0">
                <a:solidFill>
                  <a:schemeClr val="bg2">
                    <a:lumMod val="60000"/>
                    <a:lumOff val="40000"/>
                  </a:schemeClr>
                </a:solidFill>
                <a:latin typeface="Calibri" panose="020F0502020204030204" pitchFamily="34" charset="0"/>
                <a:cs typeface="Calibri" panose="020F0502020204030204" pitchFamily="34" charset="0"/>
              </a:rPr>
              <a:t>good (activity) </a:t>
            </a:r>
            <a:r>
              <a:rPr lang="en-GB" sz="3200" b="1" dirty="0">
                <a:solidFill>
                  <a:schemeClr val="bg2">
                    <a:lumMod val="60000"/>
                    <a:lumOff val="40000"/>
                  </a:schemeClr>
                </a:solidFill>
                <a:latin typeface="Calibri" panose="020F0502020204030204" pitchFamily="34" charset="0"/>
                <a:cs typeface="Calibri" panose="020F0502020204030204" pitchFamily="34" charset="0"/>
              </a:rPr>
              <a:t>but raises the question of how to do it in a relevant manner to give the expected results.  </a:t>
            </a:r>
            <a:endParaRPr lang="fr-FR" sz="3200" b="1" dirty="0">
              <a:solidFill>
                <a:schemeClr val="bg2">
                  <a:lumMod val="60000"/>
                  <a:lumOff val="40000"/>
                </a:schemeClr>
              </a:solidFill>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422800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0381" y="211874"/>
            <a:ext cx="9757317" cy="3412272"/>
          </a:xfrm>
        </p:spPr>
        <p:txBody>
          <a:bodyPr>
            <a:normAutofit/>
          </a:bodyPr>
          <a:lstStyle/>
          <a:p>
            <a:pPr algn="ctr"/>
            <a:r>
              <a:rPr lang="en-US" sz="4400" b="1" i="1" dirty="0" smtClean="0">
                <a:solidFill>
                  <a:srgbClr val="7030A0"/>
                </a:solidFill>
              </a:rPr>
              <a:t/>
            </a:r>
            <a:br>
              <a:rPr lang="en-US" sz="4400" b="1" i="1" dirty="0" smtClean="0">
                <a:solidFill>
                  <a:srgbClr val="7030A0"/>
                </a:solidFill>
              </a:rPr>
            </a:br>
            <a:r>
              <a:rPr lang="en-US" sz="4400" b="1" i="1" dirty="0">
                <a:solidFill>
                  <a:srgbClr val="7030A0"/>
                </a:solidFill>
              </a:rPr>
              <a:t/>
            </a:r>
            <a:br>
              <a:rPr lang="en-US" sz="4400" b="1" i="1" dirty="0">
                <a:solidFill>
                  <a:srgbClr val="7030A0"/>
                </a:solidFill>
              </a:rPr>
            </a:br>
            <a:r>
              <a:rPr lang="en-US" sz="4400" b="1" i="1" dirty="0" smtClean="0">
                <a:solidFill>
                  <a:srgbClr val="7030A0"/>
                </a:solidFill>
              </a:rPr>
              <a:t/>
            </a:r>
            <a:br>
              <a:rPr lang="en-US" sz="4400" b="1" i="1" dirty="0" smtClean="0">
                <a:solidFill>
                  <a:srgbClr val="7030A0"/>
                </a:solidFill>
              </a:rPr>
            </a:br>
            <a:endParaRPr lang="fr-FR" dirty="0">
              <a:effectLst>
                <a:outerShdw blurRad="38100" dist="38100" dir="2700000" algn="tl">
                  <a:srgbClr val="000000">
                    <a:alpha val="43137"/>
                  </a:srgbClr>
                </a:outerShdw>
              </a:effectLst>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7" y="0"/>
            <a:ext cx="7156796" cy="4599992"/>
          </a:xfrm>
          <a:prstGeom prst="rect">
            <a:avLst/>
          </a:prstGeom>
        </p:spPr>
      </p:pic>
      <p:sp>
        <p:nvSpPr>
          <p:cNvPr id="15" name="Rectangle 14"/>
          <p:cNvSpPr/>
          <p:nvPr/>
        </p:nvSpPr>
        <p:spPr>
          <a:xfrm>
            <a:off x="391886" y="4811866"/>
            <a:ext cx="11616612" cy="369332"/>
          </a:xfrm>
          <a:prstGeom prst="rect">
            <a:avLst/>
          </a:prstGeom>
        </p:spPr>
        <p:txBody>
          <a:bodyPr wrap="square">
            <a:spAutoFit/>
          </a:bodyPr>
          <a:lstStyle/>
          <a:p>
            <a:r>
              <a:rPr lang="fr-FR" b="1" dirty="0" smtClean="0">
                <a:solidFill>
                  <a:srgbClr val="7030A0"/>
                </a:solidFill>
              </a:rPr>
              <a:t>BORROWED FROM: </a:t>
            </a:r>
            <a:r>
              <a:rPr lang="fr-FR" b="1" dirty="0" smtClean="0">
                <a:solidFill>
                  <a:srgbClr val="7030A0"/>
                </a:solidFill>
                <a:hlinkClick r:id="rId4"/>
              </a:rPr>
              <a:t>https</a:t>
            </a:r>
            <a:r>
              <a:rPr lang="fr-FR" b="1" dirty="0">
                <a:solidFill>
                  <a:srgbClr val="7030A0"/>
                </a:solidFill>
                <a:hlinkClick r:id="rId4"/>
              </a:rPr>
              <a:t>://www.pexels.com/photo/banking-bills-british-cash-210586</a:t>
            </a:r>
            <a:r>
              <a:rPr lang="fr-FR" b="1" dirty="0" smtClean="0">
                <a:solidFill>
                  <a:srgbClr val="7030A0"/>
                </a:solidFill>
                <a:hlinkClick r:id="rId4"/>
              </a:rPr>
              <a:t>/</a:t>
            </a:r>
            <a:endParaRPr lang="fr-FR" b="1" dirty="0" smtClean="0">
              <a:solidFill>
                <a:srgbClr val="7030A0"/>
              </a:solidFill>
            </a:endParaRPr>
          </a:p>
        </p:txBody>
      </p:sp>
      <p:pic>
        <p:nvPicPr>
          <p:cNvPr id="17" name="Image 16"/>
          <p:cNvPicPr/>
          <p:nvPr/>
        </p:nvPicPr>
        <p:blipFill>
          <a:blip r:embed="rId5"/>
          <a:stretch>
            <a:fillRect/>
          </a:stretch>
        </p:blipFill>
        <p:spPr>
          <a:xfrm>
            <a:off x="9227976" y="4599993"/>
            <a:ext cx="2896688" cy="2258008"/>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721" y="5255843"/>
            <a:ext cx="3024528" cy="1602158"/>
          </a:xfrm>
          <a:prstGeom prst="rect">
            <a:avLst/>
          </a:prstGeom>
        </p:spPr>
      </p:pic>
      <p:pic>
        <p:nvPicPr>
          <p:cNvPr id="19" name="Image 18"/>
          <p:cNvPicPr/>
          <p:nvPr/>
        </p:nvPicPr>
        <p:blipFill>
          <a:blip r:embed="rId7"/>
          <a:stretch>
            <a:fillRect/>
          </a:stretch>
        </p:blipFill>
        <p:spPr>
          <a:xfrm>
            <a:off x="3784060" y="5181198"/>
            <a:ext cx="2013625" cy="1676803"/>
          </a:xfrm>
          <a:prstGeom prst="rect">
            <a:avLst/>
          </a:prstGeom>
        </p:spPr>
      </p:pic>
      <p:pic>
        <p:nvPicPr>
          <p:cNvPr id="24" name="Image 23"/>
          <p:cNvPicPr/>
          <p:nvPr/>
        </p:nvPicPr>
        <p:blipFill>
          <a:blip r:embed="rId8"/>
          <a:stretch>
            <a:fillRect/>
          </a:stretch>
        </p:blipFill>
        <p:spPr>
          <a:xfrm>
            <a:off x="8385243" y="0"/>
            <a:ext cx="3739421" cy="4525348"/>
          </a:xfrm>
          <a:prstGeom prst="rect">
            <a:avLst/>
          </a:prstGeom>
        </p:spPr>
      </p:pic>
      <p:pic>
        <p:nvPicPr>
          <p:cNvPr id="10" name="Image 9" descr="Image download: Too Foolish to Learn"/>
          <p:cNvPicPr/>
          <p:nvPr/>
        </p:nvPicPr>
        <p:blipFill>
          <a:blip r:embed="rId9">
            <a:extLst>
              <a:ext uri="{28A0092B-C50C-407E-A947-70E740481C1C}">
                <a14:useLocalDpi xmlns:a14="http://schemas.microsoft.com/office/drawing/2010/main" val="0"/>
              </a:ext>
            </a:extLst>
          </a:blip>
          <a:srcRect/>
          <a:stretch>
            <a:fillRect/>
          </a:stretch>
        </p:blipFill>
        <p:spPr bwMode="auto">
          <a:xfrm>
            <a:off x="6188149" y="1041992"/>
            <a:ext cx="2942854" cy="3663938"/>
          </a:xfrm>
          <a:prstGeom prst="rect">
            <a:avLst/>
          </a:prstGeom>
          <a:noFill/>
          <a:ln>
            <a:noFill/>
          </a:ln>
        </p:spPr>
      </p:pic>
      <p:pic>
        <p:nvPicPr>
          <p:cNvPr id="4" name="Image 3"/>
          <p:cNvPicPr>
            <a:picLocks noChangeAspect="1"/>
          </p:cNvPicPr>
          <p:nvPr/>
        </p:nvPicPr>
        <p:blipFill>
          <a:blip r:embed="rId10"/>
          <a:stretch>
            <a:fillRect/>
          </a:stretch>
        </p:blipFill>
        <p:spPr>
          <a:xfrm>
            <a:off x="5950973" y="5160320"/>
            <a:ext cx="3238886" cy="1793203"/>
          </a:xfrm>
          <a:prstGeom prst="rect">
            <a:avLst/>
          </a:prstGeom>
        </p:spPr>
      </p:pic>
    </p:spTree>
    <p:extLst>
      <p:ext uri="{BB962C8B-B14F-4D97-AF65-F5344CB8AC3E}">
        <p14:creationId xmlns:p14="http://schemas.microsoft.com/office/powerpoint/2010/main" val="110035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58729"/>
            <a:ext cx="11867322" cy="6440854"/>
          </a:xfrm>
        </p:spPr>
        <p:txBody>
          <a:bodyPr>
            <a:normAutofit/>
          </a:bodyPr>
          <a:lstStyle/>
          <a:p>
            <a:pPr marL="0" indent="0">
              <a:buNone/>
            </a:pPr>
            <a:r>
              <a:rPr lang="en-GB" sz="3000" b="1" dirty="0" smtClean="0">
                <a:solidFill>
                  <a:srgbClr val="C00000"/>
                </a:solidFill>
              </a:rPr>
              <a:t>2. The </a:t>
            </a:r>
            <a:r>
              <a:rPr lang="en-GB" sz="3000" b="1" dirty="0">
                <a:solidFill>
                  <a:srgbClr val="C00000"/>
                </a:solidFill>
              </a:rPr>
              <a:t>concept: Macro-prudential regulation</a:t>
            </a:r>
          </a:p>
          <a:p>
            <a:pPr marL="0" indent="0">
              <a:buNone/>
            </a:pPr>
            <a:r>
              <a:rPr lang="en-GB" sz="2800" b="1" dirty="0" smtClean="0">
                <a:solidFill>
                  <a:srgbClr val="7030A0"/>
                </a:solidFill>
                <a:sym typeface="Wingdings" panose="05000000000000000000" pitchFamily="2" charset="2"/>
              </a:rPr>
              <a:t></a:t>
            </a:r>
            <a:r>
              <a:rPr lang="en-GB" sz="2800" b="1" dirty="0" smtClean="0">
                <a:solidFill>
                  <a:srgbClr val="7030A0"/>
                </a:solidFill>
              </a:rPr>
              <a:t>Macro-prudential </a:t>
            </a:r>
            <a:r>
              <a:rPr lang="en-GB" sz="2800" b="1" dirty="0">
                <a:solidFill>
                  <a:srgbClr val="7030A0"/>
                </a:solidFill>
              </a:rPr>
              <a:t>regulation </a:t>
            </a:r>
            <a:r>
              <a:rPr lang="en-US" sz="2800" b="1" dirty="0">
                <a:solidFill>
                  <a:srgbClr val="7030A0"/>
                </a:solidFill>
              </a:rPr>
              <a:t>deals </a:t>
            </a:r>
            <a:r>
              <a:rPr lang="en-US" sz="2800" b="1" dirty="0" smtClean="0">
                <a:solidFill>
                  <a:srgbClr val="7030A0"/>
                </a:solidFill>
              </a:rPr>
              <a:t>with:</a:t>
            </a:r>
            <a:r>
              <a:rPr lang="en-US" sz="2800" b="1" dirty="0">
                <a:solidFill>
                  <a:srgbClr val="7030A0"/>
                </a:solidFill>
              </a:rPr>
              <a:t> </a:t>
            </a:r>
            <a:r>
              <a:rPr lang="en-US" sz="2800" b="1" dirty="0" smtClean="0">
                <a:solidFill>
                  <a:srgbClr val="7030A0"/>
                </a:solidFill>
              </a:rPr>
              <a:t>systemic </a:t>
            </a:r>
            <a:r>
              <a:rPr lang="en-US" sz="2800" b="1" dirty="0">
                <a:solidFill>
                  <a:srgbClr val="7030A0"/>
                </a:solidFill>
              </a:rPr>
              <a:t>risk and </a:t>
            </a:r>
            <a:r>
              <a:rPr lang="en-US" sz="2800" b="1" dirty="0" smtClean="0">
                <a:solidFill>
                  <a:srgbClr val="7030A0"/>
                </a:solidFill>
              </a:rPr>
              <a:t>aims </a:t>
            </a:r>
            <a:r>
              <a:rPr lang="en-US" sz="2800" b="1" dirty="0">
                <a:solidFill>
                  <a:srgbClr val="7030A0"/>
                </a:solidFill>
              </a:rPr>
              <a:t>at limiting the likelihood of a generalized failure. </a:t>
            </a:r>
            <a:endParaRPr lang="en-US" sz="2800" b="1" dirty="0" smtClean="0">
              <a:solidFill>
                <a:srgbClr val="7030A0"/>
              </a:solidFill>
            </a:endParaRPr>
          </a:p>
          <a:p>
            <a:pPr marL="0" indent="0">
              <a:buNone/>
            </a:pPr>
            <a:r>
              <a:rPr lang="en-US" sz="2800" b="1" dirty="0" smtClean="0">
                <a:solidFill>
                  <a:srgbClr val="7030A0"/>
                </a:solidFill>
              </a:rPr>
              <a:t>It </a:t>
            </a:r>
            <a:r>
              <a:rPr lang="en-US" sz="2800" b="1" dirty="0">
                <a:solidFill>
                  <a:srgbClr val="7030A0"/>
                </a:solidFill>
              </a:rPr>
              <a:t>regards system outcomes as endogenously determined by the overall markets </a:t>
            </a:r>
            <a:r>
              <a:rPr lang="en-US" sz="2800" b="1" dirty="0" smtClean="0">
                <a:solidFill>
                  <a:srgbClr val="7030A0"/>
                </a:solidFill>
                <a:sym typeface="Wingdings" panose="05000000000000000000" pitchFamily="2" charset="2"/>
              </a:rPr>
              <a:t></a:t>
            </a:r>
            <a:r>
              <a:rPr lang="en-US" sz="2800" b="1" dirty="0">
                <a:solidFill>
                  <a:srgbClr val="7030A0"/>
                </a:solidFill>
                <a:sym typeface="Wingdings" panose="05000000000000000000" pitchFamily="2" charset="2"/>
              </a:rPr>
              <a:t>M</a:t>
            </a:r>
            <a:r>
              <a:rPr lang="en-US" sz="2800" b="1" dirty="0" smtClean="0">
                <a:solidFill>
                  <a:srgbClr val="7030A0"/>
                </a:solidFill>
              </a:rPr>
              <a:t>icro-prudential </a:t>
            </a:r>
            <a:r>
              <a:rPr lang="en-US" sz="2800" b="1" dirty="0">
                <a:solidFill>
                  <a:srgbClr val="7030A0"/>
                </a:solidFill>
              </a:rPr>
              <a:t>dimension considers those outcomes as exogenous to the individual institutions</a:t>
            </a:r>
            <a:r>
              <a:rPr lang="en-US" sz="2800" b="1" dirty="0" smtClean="0">
                <a:solidFill>
                  <a:srgbClr val="7030A0"/>
                </a:solidFill>
              </a:rPr>
              <a:t>.</a:t>
            </a:r>
          </a:p>
          <a:p>
            <a:pPr marL="0" indent="0">
              <a:buNone/>
            </a:pPr>
            <a:r>
              <a:rPr lang="en-US" sz="2800" dirty="0" smtClean="0">
                <a:solidFill>
                  <a:srgbClr val="C00000"/>
                </a:solidFill>
                <a:sym typeface="Wingdings" panose="05000000000000000000" pitchFamily="2" charset="2"/>
              </a:rPr>
              <a:t></a:t>
            </a:r>
            <a:r>
              <a:rPr lang="en-US" sz="2800" dirty="0">
                <a:solidFill>
                  <a:srgbClr val="C00000"/>
                </a:solidFill>
              </a:rPr>
              <a:t>I</a:t>
            </a:r>
            <a:r>
              <a:rPr lang="en-US" sz="2800" b="1" dirty="0">
                <a:solidFill>
                  <a:srgbClr val="C00000"/>
                </a:solidFill>
              </a:rPr>
              <a:t>ncompatibility between micro decisions and macro stability</a:t>
            </a:r>
            <a:r>
              <a:rPr lang="en-US" sz="2800" dirty="0">
                <a:solidFill>
                  <a:srgbClr val="C00000"/>
                </a:solidFill>
              </a:rPr>
              <a:t> </a:t>
            </a:r>
          </a:p>
          <a:p>
            <a:pPr marL="0" indent="0">
              <a:buNone/>
            </a:pPr>
            <a:r>
              <a:rPr lang="en-US" sz="2800" b="1" dirty="0">
                <a:solidFill>
                  <a:srgbClr val="7030A0"/>
                </a:solidFill>
              </a:rPr>
              <a:t>→ The former relies on individual institutions’ freedom of action without relevant global view </a:t>
            </a:r>
            <a:endParaRPr lang="en-US" sz="2800" b="1" dirty="0" smtClean="0">
              <a:solidFill>
                <a:srgbClr val="7030A0"/>
              </a:solidFill>
            </a:endParaRPr>
          </a:p>
          <a:p>
            <a:pPr marL="0" indent="0">
              <a:buNone/>
            </a:pPr>
            <a:r>
              <a:rPr lang="en-US" sz="2800" b="1" dirty="0" smtClean="0">
                <a:solidFill>
                  <a:srgbClr val="7030A0"/>
                </a:solidFill>
              </a:rPr>
              <a:t>→ </a:t>
            </a:r>
            <a:r>
              <a:rPr lang="en-US" sz="2800" b="1" dirty="0">
                <a:solidFill>
                  <a:srgbClr val="7030A0"/>
                </a:solidFill>
              </a:rPr>
              <a:t>the latter requires </a:t>
            </a:r>
            <a:r>
              <a:rPr lang="en-GB" sz="2800" b="1" dirty="0">
                <a:solidFill>
                  <a:srgbClr val="7030A0"/>
                </a:solidFill>
              </a:rPr>
              <a:t>non-market-dependent, tight and regular public supervision. </a:t>
            </a:r>
          </a:p>
          <a:p>
            <a:pPr marL="0" indent="0">
              <a:buNone/>
            </a:pPr>
            <a:endParaRPr lang="fr-FR" sz="2800" dirty="0"/>
          </a:p>
          <a:p>
            <a:endParaRPr lang="fr-FR" dirty="0"/>
          </a:p>
        </p:txBody>
      </p:sp>
    </p:spTree>
    <p:extLst>
      <p:ext uri="{BB962C8B-B14F-4D97-AF65-F5344CB8AC3E}">
        <p14:creationId xmlns:p14="http://schemas.microsoft.com/office/powerpoint/2010/main" val="165655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782" y="258417"/>
            <a:ext cx="11827565" cy="6361043"/>
          </a:xfrm>
        </p:spPr>
        <p:txBody>
          <a:bodyPr>
            <a:noAutofit/>
          </a:bodyPr>
          <a:lstStyle/>
          <a:p>
            <a:pPr marL="0" indent="0">
              <a:buNone/>
            </a:pPr>
            <a:r>
              <a:rPr lang="en-US" sz="3000" dirty="0" smtClean="0"/>
              <a:t>- </a:t>
            </a:r>
            <a:r>
              <a:rPr lang="en-GB" sz="3000" b="1" dirty="0">
                <a:solidFill>
                  <a:srgbClr val="FF0000"/>
                </a:solidFill>
              </a:rPr>
              <a:t>3. The proposal: THE PREVENTIVE ACTION </a:t>
            </a:r>
          </a:p>
          <a:p>
            <a:pPr marL="0" indent="0">
              <a:lnSpc>
                <a:spcPct val="100000"/>
              </a:lnSpc>
              <a:spcBef>
                <a:spcPts val="0"/>
              </a:spcBef>
              <a:buNone/>
            </a:pPr>
            <a:endParaRPr lang="en-GB" sz="1000" b="1" dirty="0" smtClean="0">
              <a:solidFill>
                <a:srgbClr val="0070C0"/>
              </a:solidFill>
            </a:endParaRPr>
          </a:p>
          <a:p>
            <a:pPr marL="0" indent="0">
              <a:lnSpc>
                <a:spcPct val="100000"/>
              </a:lnSpc>
              <a:spcBef>
                <a:spcPts val="0"/>
              </a:spcBef>
              <a:buNone/>
            </a:pPr>
            <a:r>
              <a:rPr lang="en-GB" sz="3000" b="1" dirty="0" smtClean="0">
                <a:solidFill>
                  <a:schemeClr val="bg1"/>
                </a:solidFill>
              </a:rPr>
              <a:t>a) </a:t>
            </a:r>
            <a:r>
              <a:rPr lang="en-GB" sz="3000" b="1" dirty="0" smtClean="0">
                <a:solidFill>
                  <a:srgbClr val="0070C0"/>
                </a:solidFill>
              </a:rPr>
              <a:t>A </a:t>
            </a:r>
            <a:r>
              <a:rPr lang="en-GB" sz="3000" b="1" dirty="0">
                <a:solidFill>
                  <a:srgbClr val="0070C0"/>
                </a:solidFill>
              </a:rPr>
              <a:t>Macro-prudential PREVENTIVE approach to financial </a:t>
            </a:r>
            <a:r>
              <a:rPr lang="en-GB" sz="3000" b="1" dirty="0" smtClean="0">
                <a:solidFill>
                  <a:srgbClr val="0070C0"/>
                </a:solidFill>
              </a:rPr>
              <a:t>regulation</a:t>
            </a:r>
            <a:r>
              <a:rPr lang="en-GB" sz="3000" b="1" dirty="0" smtClean="0">
                <a:solidFill>
                  <a:schemeClr val="bg1"/>
                </a:solidFill>
              </a:rPr>
              <a:t>: </a:t>
            </a:r>
            <a:r>
              <a:rPr lang="en-GB" sz="3000" b="1" dirty="0">
                <a:solidFill>
                  <a:schemeClr val="bg1"/>
                </a:solidFill>
              </a:rPr>
              <a:t>that rests on forward regulation: </a:t>
            </a:r>
            <a:r>
              <a:rPr lang="en-GB" sz="3000" b="1" i="1" dirty="0">
                <a:solidFill>
                  <a:schemeClr val="bg1"/>
                </a:solidFill>
              </a:rPr>
              <a:t>players </a:t>
            </a:r>
            <a:r>
              <a:rPr lang="en-US" sz="3000" b="1" i="1" dirty="0">
                <a:solidFill>
                  <a:schemeClr val="bg1"/>
                </a:solidFill>
              </a:rPr>
              <a:t>must provide the proof of </a:t>
            </a:r>
            <a:r>
              <a:rPr lang="en-US" sz="3000" b="1" i="1" dirty="0" smtClean="0">
                <a:solidFill>
                  <a:schemeClr val="bg1"/>
                </a:solidFill>
              </a:rPr>
              <a:t>harmlessness</a:t>
            </a:r>
            <a:r>
              <a:rPr lang="en-GB" sz="3000" b="1" i="1" dirty="0" smtClean="0">
                <a:solidFill>
                  <a:schemeClr val="bg1"/>
                </a:solidFill>
              </a:rPr>
              <a:t> of their expected</a:t>
            </a:r>
            <a:r>
              <a:rPr lang="en-US" sz="3000" b="1" i="1" dirty="0" smtClean="0">
                <a:solidFill>
                  <a:schemeClr val="bg1"/>
                </a:solidFill>
              </a:rPr>
              <a:t> </a:t>
            </a:r>
            <a:r>
              <a:rPr lang="en-GB" sz="3000" b="1" i="1" dirty="0">
                <a:solidFill>
                  <a:schemeClr val="bg1"/>
                </a:solidFill>
              </a:rPr>
              <a:t>financial activities</a:t>
            </a:r>
            <a:r>
              <a:rPr lang="en-US" sz="3000" b="1" i="1" dirty="0">
                <a:solidFill>
                  <a:schemeClr val="bg1"/>
                </a:solidFill>
              </a:rPr>
              <a:t> </a:t>
            </a:r>
          </a:p>
          <a:p>
            <a:pPr marL="0" indent="0">
              <a:lnSpc>
                <a:spcPct val="100000"/>
              </a:lnSpc>
              <a:spcBef>
                <a:spcPts val="0"/>
              </a:spcBef>
              <a:buNone/>
            </a:pPr>
            <a:r>
              <a:rPr lang="en-US" sz="3000" b="1" dirty="0" smtClean="0">
                <a:solidFill>
                  <a:srgbClr val="0070C0"/>
                </a:solidFill>
              </a:rPr>
              <a:t>b) A no-private-interests-related </a:t>
            </a:r>
            <a:r>
              <a:rPr lang="en-US" sz="3000" b="1" dirty="0">
                <a:solidFill>
                  <a:srgbClr val="0070C0"/>
                </a:solidFill>
              </a:rPr>
              <a:t>checking process</a:t>
            </a:r>
            <a:r>
              <a:rPr lang="en-US" sz="3000" b="1" dirty="0">
                <a:solidFill>
                  <a:schemeClr val="bg1"/>
                </a:solidFill>
              </a:rPr>
              <a:t>: </a:t>
            </a:r>
            <a:r>
              <a:rPr lang="en-US" sz="3000" b="1" i="1" dirty="0">
                <a:solidFill>
                  <a:schemeClr val="bg1"/>
                </a:solidFill>
              </a:rPr>
              <a:t>regular reporting by public regulators under the supervision of nonmarket public authority </a:t>
            </a:r>
            <a:r>
              <a:rPr lang="en-US" sz="3000" b="1" dirty="0">
                <a:solidFill>
                  <a:schemeClr val="bg1"/>
                </a:solidFill>
              </a:rPr>
              <a:t>in order to prevent confusion between the socially-needed-systemic-stability and profit-seeking-activities-related assessment procedures (for instances, private agencies’ ratings and banks’ internal ratings based procedures);</a:t>
            </a:r>
            <a:endParaRPr lang="fr-FR" sz="3000" b="1" dirty="0">
              <a:solidFill>
                <a:schemeClr val="bg1"/>
              </a:solidFill>
            </a:endParaRPr>
          </a:p>
          <a:p>
            <a:pPr marL="0" indent="0">
              <a:lnSpc>
                <a:spcPct val="100000"/>
              </a:lnSpc>
              <a:spcBef>
                <a:spcPts val="0"/>
              </a:spcBef>
              <a:buNone/>
            </a:pPr>
            <a:r>
              <a:rPr lang="en-US" sz="3000" b="1" dirty="0" smtClean="0">
                <a:solidFill>
                  <a:srgbClr val="0070C0"/>
                </a:solidFill>
              </a:rPr>
              <a:t>c) </a:t>
            </a:r>
            <a:r>
              <a:rPr lang="en-GB" sz="3000" b="1" dirty="0" smtClean="0">
                <a:solidFill>
                  <a:srgbClr val="0070C0"/>
                </a:solidFill>
              </a:rPr>
              <a:t>Prevention of conflicts of interests</a:t>
            </a:r>
            <a:r>
              <a:rPr lang="en-GB" sz="3000" b="1" dirty="0" smtClean="0">
                <a:solidFill>
                  <a:schemeClr val="bg1"/>
                </a:solidFill>
              </a:rPr>
              <a:t>: </a:t>
            </a:r>
            <a:r>
              <a:rPr lang="en-GB" sz="3000" b="1" i="1" dirty="0" smtClean="0">
                <a:solidFill>
                  <a:schemeClr val="bg1"/>
                </a:solidFill>
              </a:rPr>
              <a:t>separation </a:t>
            </a:r>
            <a:r>
              <a:rPr lang="en-GB" sz="3000" b="1" i="1" dirty="0">
                <a:solidFill>
                  <a:schemeClr val="bg1"/>
                </a:solidFill>
              </a:rPr>
              <a:t>between regulator and </a:t>
            </a:r>
            <a:r>
              <a:rPr lang="en-GB" sz="3000" b="1" i="1" dirty="0" err="1">
                <a:solidFill>
                  <a:schemeClr val="bg1"/>
                </a:solidFill>
              </a:rPr>
              <a:t>regulatee</a:t>
            </a:r>
            <a:r>
              <a:rPr lang="en-GB" sz="3000" b="1" dirty="0">
                <a:solidFill>
                  <a:schemeClr val="bg1"/>
                </a:solidFill>
              </a:rPr>
              <a:t> </a:t>
            </a:r>
            <a:r>
              <a:rPr lang="en-GB" sz="3000" b="1" dirty="0" smtClean="0">
                <a:solidFill>
                  <a:schemeClr val="bg1"/>
                </a:solidFill>
              </a:rPr>
              <a:t>(rating </a:t>
            </a:r>
            <a:r>
              <a:rPr lang="en-GB" sz="3000" b="1" dirty="0">
                <a:solidFill>
                  <a:schemeClr val="bg1"/>
                </a:solidFill>
              </a:rPr>
              <a:t>and advising activities must be insulated from each other and rating agencies must be prevented from confusing both </a:t>
            </a:r>
            <a:r>
              <a:rPr lang="en-GB" sz="3000" b="1" dirty="0" smtClean="0">
                <a:solidFill>
                  <a:schemeClr val="bg1"/>
                </a:solidFill>
              </a:rPr>
              <a:t>activities)</a:t>
            </a:r>
            <a:r>
              <a:rPr lang="en-US" sz="3000" b="1" dirty="0" smtClean="0">
                <a:solidFill>
                  <a:schemeClr val="bg1"/>
                </a:solidFill>
              </a:rPr>
              <a:t>.</a:t>
            </a:r>
            <a:endParaRPr lang="fr-FR" sz="3000" b="1" dirty="0">
              <a:solidFill>
                <a:schemeClr val="bg1"/>
              </a:solidFill>
            </a:endParaRPr>
          </a:p>
        </p:txBody>
      </p:sp>
    </p:spTree>
    <p:extLst>
      <p:ext uri="{BB962C8B-B14F-4D97-AF65-F5344CB8AC3E}">
        <p14:creationId xmlns:p14="http://schemas.microsoft.com/office/powerpoint/2010/main" val="2204885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8296" y="200932"/>
            <a:ext cx="11529390" cy="1331306"/>
          </a:xfrm>
        </p:spPr>
        <p:txBody>
          <a:bodyPr/>
          <a:lstStyle/>
          <a:p>
            <a:pPr algn="ctr"/>
            <a:r>
              <a:rPr lang="fr-FR" b="1" dirty="0" smtClean="0">
                <a:solidFill>
                  <a:srgbClr val="C00000"/>
                </a:solidFill>
              </a:rPr>
              <a:t>THANKS A LOT FOR YOUR ATTENTION (AND PATIENCE)</a:t>
            </a:r>
            <a:endParaRPr lang="fr-FR" b="1" dirty="0">
              <a:solidFill>
                <a:srgbClr val="C00000"/>
              </a:solidFill>
            </a:endParaRPr>
          </a:p>
        </p:txBody>
      </p:sp>
      <p:sp>
        <p:nvSpPr>
          <p:cNvPr id="3" name="Espace réservé du contenu 2"/>
          <p:cNvSpPr>
            <a:spLocks noGrp="1"/>
          </p:cNvSpPr>
          <p:nvPr>
            <p:ph idx="1"/>
          </p:nvPr>
        </p:nvSpPr>
        <p:spPr>
          <a:xfrm>
            <a:off x="278296" y="1087395"/>
            <a:ext cx="11608904" cy="5472431"/>
          </a:xfrm>
        </p:spPr>
        <p:txBody>
          <a:bodyPr>
            <a:normAutofit fontScale="85000" lnSpcReduction="20000"/>
          </a:bodyPr>
          <a:lstStyle/>
          <a:p>
            <a:endParaRPr lang="fr-FR" b="1" dirty="0" smtClean="0">
              <a:solidFill>
                <a:schemeClr val="bg2">
                  <a:lumMod val="75000"/>
                </a:schemeClr>
              </a:solidFill>
            </a:endParaRPr>
          </a:p>
          <a:p>
            <a:r>
              <a:rPr lang="fr-FR" sz="3600" b="1" cap="all" dirty="0" smtClean="0">
                <a:solidFill>
                  <a:schemeClr val="bg2">
                    <a:lumMod val="60000"/>
                    <a:lumOff val="40000"/>
                  </a:schemeClr>
                </a:solidFill>
              </a:rPr>
              <a:t>MORE DETAILS ON THE SITE OF ASSA 2019 MEETINGS COMMUNICATIONS</a:t>
            </a:r>
          </a:p>
          <a:p>
            <a:r>
              <a:rPr lang="en-US" sz="3600" b="1" cap="all" dirty="0" smtClean="0">
                <a:solidFill>
                  <a:schemeClr val="bg2">
                    <a:lumMod val="60000"/>
                    <a:lumOff val="40000"/>
                  </a:schemeClr>
                </a:solidFill>
              </a:rPr>
              <a:t>“</a:t>
            </a:r>
            <a:r>
              <a:rPr lang="en-US" sz="3600" b="1" cap="all" dirty="0">
                <a:solidFill>
                  <a:schemeClr val="bg2">
                    <a:lumMod val="60000"/>
                    <a:lumOff val="40000"/>
                  </a:schemeClr>
                </a:solidFill>
              </a:rPr>
              <a:t>Stabilizing </a:t>
            </a:r>
            <a:r>
              <a:rPr lang="en-US" sz="3600" b="1" cap="all" dirty="0" smtClean="0">
                <a:solidFill>
                  <a:schemeClr val="bg2">
                    <a:lumMod val="60000"/>
                    <a:lumOff val="40000"/>
                  </a:schemeClr>
                </a:solidFill>
              </a:rPr>
              <a:t>endogenous </a:t>
            </a:r>
            <a:r>
              <a:rPr lang="en-US" sz="3600" b="1" cap="all" dirty="0">
                <a:solidFill>
                  <a:schemeClr val="bg2">
                    <a:lumMod val="60000"/>
                    <a:lumOff val="40000"/>
                  </a:schemeClr>
                </a:solidFill>
              </a:rPr>
              <a:t>instability. Proposals for an institutionalist reform of financial regulation”, </a:t>
            </a:r>
            <a:r>
              <a:rPr lang="en-US" sz="3600" b="1" i="1" cap="all" dirty="0">
                <a:solidFill>
                  <a:schemeClr val="bg2">
                    <a:lumMod val="60000"/>
                    <a:lumOff val="40000"/>
                  </a:schemeClr>
                </a:solidFill>
              </a:rPr>
              <a:t>Journal of Econ. Issues</a:t>
            </a:r>
            <a:r>
              <a:rPr lang="en-US" sz="3600" b="1" cap="all" dirty="0">
                <a:solidFill>
                  <a:schemeClr val="bg2">
                    <a:lumMod val="60000"/>
                    <a:lumOff val="40000"/>
                  </a:schemeClr>
                </a:solidFill>
              </a:rPr>
              <a:t>, </a:t>
            </a:r>
            <a:r>
              <a:rPr lang="en-US" sz="3600" b="1" cap="all" dirty="0" smtClean="0">
                <a:solidFill>
                  <a:schemeClr val="bg2">
                    <a:lumMod val="60000"/>
                    <a:lumOff val="40000"/>
                  </a:schemeClr>
                </a:solidFill>
              </a:rPr>
              <a:t>2019, 53(2</a:t>
            </a:r>
            <a:r>
              <a:rPr lang="en-US" sz="3600" b="1" cap="all" dirty="0">
                <a:solidFill>
                  <a:schemeClr val="bg2">
                    <a:lumMod val="60000"/>
                    <a:lumOff val="40000"/>
                  </a:schemeClr>
                </a:solidFill>
              </a:rPr>
              <a:t>): </a:t>
            </a:r>
            <a:r>
              <a:rPr lang="en-US" sz="3600" b="1" cap="all" dirty="0" smtClean="0">
                <a:solidFill>
                  <a:schemeClr val="bg2">
                    <a:lumMod val="60000"/>
                    <a:lumOff val="40000"/>
                  </a:schemeClr>
                </a:solidFill>
              </a:rPr>
              <a:t>488-495</a:t>
            </a:r>
            <a:endParaRPr lang="fr-FR" sz="3600" b="1" cap="all" dirty="0">
              <a:solidFill>
                <a:schemeClr val="bg2">
                  <a:lumMod val="60000"/>
                  <a:lumOff val="40000"/>
                </a:schemeClr>
              </a:solidFill>
            </a:endParaRPr>
          </a:p>
          <a:p>
            <a:pPr marL="0" indent="0">
              <a:buNone/>
            </a:pPr>
            <a:endParaRPr lang="fr-FR" sz="1500" b="1" cap="all" dirty="0" smtClean="0">
              <a:solidFill>
                <a:schemeClr val="bg2">
                  <a:lumMod val="60000"/>
                  <a:lumOff val="40000"/>
                </a:schemeClr>
              </a:solidFill>
            </a:endParaRPr>
          </a:p>
          <a:p>
            <a:pPr marL="0" indent="0">
              <a:buNone/>
            </a:pPr>
            <a:r>
              <a:rPr lang="fr-FR" sz="3600" b="1" cap="all" dirty="0" smtClean="0">
                <a:solidFill>
                  <a:schemeClr val="bg2">
                    <a:lumMod val="60000"/>
                    <a:lumOff val="40000"/>
                  </a:schemeClr>
                </a:solidFill>
              </a:rPr>
              <a:t>AND </a:t>
            </a:r>
          </a:p>
          <a:p>
            <a:endParaRPr lang="fr-FR" sz="1500" b="1" cap="all" dirty="0">
              <a:solidFill>
                <a:schemeClr val="bg2">
                  <a:lumMod val="60000"/>
                  <a:lumOff val="40000"/>
                </a:schemeClr>
              </a:solidFill>
            </a:endParaRPr>
          </a:p>
          <a:p>
            <a:r>
              <a:rPr lang="fr-FR" sz="3600" b="1" cap="all" dirty="0" smtClean="0">
                <a:solidFill>
                  <a:schemeClr val="bg2">
                    <a:lumMod val="60000"/>
                    <a:lumOff val="40000"/>
                  </a:schemeClr>
                </a:solidFill>
              </a:rPr>
              <a:t>FROM </a:t>
            </a:r>
            <a:r>
              <a:rPr lang="fr-FR" sz="3600" b="1" cap="all" dirty="0">
                <a:solidFill>
                  <a:schemeClr val="bg2">
                    <a:lumMod val="60000"/>
                    <a:lumOff val="40000"/>
                  </a:schemeClr>
                </a:solidFill>
              </a:rPr>
              <a:t>THE </a:t>
            </a:r>
            <a:r>
              <a:rPr lang="fr-FR" sz="3600" b="1" cap="all" dirty="0" smtClean="0">
                <a:solidFill>
                  <a:schemeClr val="bg2">
                    <a:lumMod val="60000"/>
                    <a:lumOff val="40000"/>
                  </a:schemeClr>
                </a:solidFill>
              </a:rPr>
              <a:t>AUTHOR UPON REQUEST </a:t>
            </a:r>
          </a:p>
          <a:p>
            <a:pPr marL="0" indent="0">
              <a:buNone/>
            </a:pPr>
            <a:r>
              <a:rPr lang="fr-FR" sz="3200" b="1" dirty="0" smtClean="0">
                <a:solidFill>
                  <a:srgbClr val="7030A0"/>
                </a:solidFill>
              </a:rPr>
              <a:t>(faruk.ulgen@univ-grenoble-alpes.fr)</a:t>
            </a:r>
            <a:endParaRPr lang="fr-FR" sz="3200" b="1" dirty="0">
              <a:solidFill>
                <a:srgbClr val="7030A0"/>
              </a:solidFill>
            </a:endParaRPr>
          </a:p>
        </p:txBody>
      </p:sp>
    </p:spTree>
    <p:extLst>
      <p:ext uri="{BB962C8B-B14F-4D97-AF65-F5344CB8AC3E}">
        <p14:creationId xmlns:p14="http://schemas.microsoft.com/office/powerpoint/2010/main" val="148624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accent6">
              <a:lumMod val="60000"/>
              <a:lumOff val="40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71990" y="385027"/>
            <a:ext cx="9905998" cy="1376866"/>
          </a:xfrm>
          <a:solidFill>
            <a:schemeClr val="accent3">
              <a:lumMod val="60000"/>
              <a:lumOff val="40000"/>
            </a:schemeClr>
          </a:solidFill>
          <a:ln>
            <a:solidFill>
              <a:schemeClr val="accent1"/>
            </a:solidFill>
          </a:ln>
        </p:spPr>
        <p:txBody>
          <a:bodyPr>
            <a:normAutofit/>
          </a:bodyPr>
          <a:lstStyle/>
          <a:p>
            <a:pPr algn="ctr"/>
            <a:r>
              <a:rPr lang="fr-FR" sz="4000" b="1" dirty="0" smtClean="0">
                <a:ln>
                  <a:solidFill>
                    <a:schemeClr val="accent1"/>
                  </a:solidFill>
                </a:ln>
                <a:solidFill>
                  <a:srgbClr val="FF0000"/>
                </a:solidFill>
              </a:rPr>
              <a:t>WORK PLAN</a:t>
            </a:r>
            <a:endParaRPr lang="fr-FR" sz="4000" b="1" dirty="0">
              <a:ln>
                <a:solidFill>
                  <a:schemeClr val="accent1"/>
                </a:solidFill>
              </a:ln>
              <a:solidFill>
                <a:srgbClr val="FF0000"/>
              </a:solidFill>
            </a:endParaRPr>
          </a:p>
        </p:txBody>
      </p:sp>
      <p:sp>
        <p:nvSpPr>
          <p:cNvPr id="3" name="Espace réservé du contenu 2"/>
          <p:cNvSpPr>
            <a:spLocks noGrp="1"/>
          </p:cNvSpPr>
          <p:nvPr>
            <p:ph idx="1"/>
          </p:nvPr>
        </p:nvSpPr>
        <p:spPr>
          <a:xfrm>
            <a:off x="477078" y="2475571"/>
            <a:ext cx="11295822" cy="3813716"/>
          </a:xfrm>
        </p:spPr>
        <p:txBody>
          <a:bodyPr>
            <a:normAutofit/>
          </a:bodyPr>
          <a:lstStyle/>
          <a:p>
            <a:pPr marL="514350" indent="-514350">
              <a:buAutoNum type="arabicPeriod"/>
            </a:pPr>
            <a:r>
              <a:rPr lang="fr-FR" sz="3200" b="1" dirty="0" err="1" smtClean="0">
                <a:solidFill>
                  <a:srgbClr val="7030A0"/>
                </a:solidFill>
              </a:rPr>
              <a:t>Financialization</a:t>
            </a:r>
            <a:r>
              <a:rPr lang="fr-FR" sz="3200" b="1" dirty="0" smtClean="0">
                <a:solidFill>
                  <a:srgbClr val="7030A0"/>
                </a:solidFill>
              </a:rPr>
              <a:t>: </a:t>
            </a:r>
            <a:r>
              <a:rPr lang="fr-FR" sz="3200" b="1" dirty="0" err="1" smtClean="0">
                <a:solidFill>
                  <a:srgbClr val="7030A0"/>
                </a:solidFill>
              </a:rPr>
              <a:t>some</a:t>
            </a:r>
            <a:r>
              <a:rPr lang="fr-FR" sz="3200" b="1" dirty="0" smtClean="0">
                <a:solidFill>
                  <a:srgbClr val="7030A0"/>
                </a:solidFill>
              </a:rPr>
              <a:t> </a:t>
            </a:r>
            <a:r>
              <a:rPr lang="fr-FR" sz="3200" b="1" dirty="0" err="1" smtClean="0">
                <a:solidFill>
                  <a:srgbClr val="7030A0"/>
                </a:solidFill>
              </a:rPr>
              <a:t>unpleasant</a:t>
            </a:r>
            <a:r>
              <a:rPr lang="fr-FR" sz="3200" b="1" dirty="0" smtClean="0">
                <a:solidFill>
                  <a:srgbClr val="7030A0"/>
                </a:solidFill>
              </a:rPr>
              <a:t> observations </a:t>
            </a:r>
          </a:p>
          <a:p>
            <a:pPr marL="514350" indent="-514350">
              <a:buAutoNum type="arabicPeriod"/>
            </a:pPr>
            <a:r>
              <a:rPr lang="fr-FR" sz="3200" b="1" dirty="0">
                <a:solidFill>
                  <a:srgbClr val="7030A0"/>
                </a:solidFill>
              </a:rPr>
              <a:t>M</a:t>
            </a:r>
            <a:r>
              <a:rPr lang="fr-FR" sz="3200" b="1" dirty="0" smtClean="0">
                <a:solidFill>
                  <a:srgbClr val="7030A0"/>
                </a:solidFill>
              </a:rPr>
              <a:t>onetary </a:t>
            </a:r>
            <a:r>
              <a:rPr lang="fr-FR" sz="3200" b="1" dirty="0" err="1" smtClean="0">
                <a:solidFill>
                  <a:srgbClr val="7030A0"/>
                </a:solidFill>
              </a:rPr>
              <a:t>economy</a:t>
            </a:r>
            <a:r>
              <a:rPr lang="fr-FR" sz="3200" b="1" dirty="0" smtClean="0">
                <a:solidFill>
                  <a:srgbClr val="7030A0"/>
                </a:solidFill>
              </a:rPr>
              <a:t> </a:t>
            </a:r>
            <a:r>
              <a:rPr lang="fr-FR" sz="3200" b="1" dirty="0" err="1" smtClean="0">
                <a:solidFill>
                  <a:srgbClr val="7030A0"/>
                </a:solidFill>
              </a:rPr>
              <a:t>paradox</a:t>
            </a:r>
            <a:r>
              <a:rPr lang="fr-FR" sz="3200" b="1" dirty="0" smtClean="0">
                <a:solidFill>
                  <a:srgbClr val="7030A0"/>
                </a:solidFill>
              </a:rPr>
              <a:t>: Finance as a double-</a:t>
            </a:r>
            <a:r>
              <a:rPr lang="fr-FR" sz="3200" b="1" dirty="0" err="1" smtClean="0">
                <a:solidFill>
                  <a:srgbClr val="7030A0"/>
                </a:solidFill>
              </a:rPr>
              <a:t>edged</a:t>
            </a:r>
            <a:r>
              <a:rPr lang="fr-FR" sz="3200" b="1" dirty="0" smtClean="0">
                <a:solidFill>
                  <a:srgbClr val="7030A0"/>
                </a:solidFill>
              </a:rPr>
              <a:t> </a:t>
            </a:r>
            <a:r>
              <a:rPr lang="fr-FR" sz="3200" b="1" dirty="0" err="1" smtClean="0">
                <a:solidFill>
                  <a:srgbClr val="7030A0"/>
                </a:solidFill>
              </a:rPr>
              <a:t>sword</a:t>
            </a:r>
            <a:endParaRPr lang="fr-FR" sz="3200" b="1" dirty="0" smtClean="0">
              <a:solidFill>
                <a:srgbClr val="7030A0"/>
              </a:solidFill>
            </a:endParaRPr>
          </a:p>
          <a:p>
            <a:pPr marL="457200" indent="-457200">
              <a:buAutoNum type="arabicPeriod"/>
            </a:pPr>
            <a:r>
              <a:rPr lang="fr-FR" sz="3200" b="1" dirty="0" smtClean="0">
                <a:solidFill>
                  <a:srgbClr val="7030A0"/>
                </a:solidFill>
              </a:rPr>
              <a:t>An alternative </a:t>
            </a:r>
            <a:r>
              <a:rPr lang="fr-FR" sz="3200" b="1" dirty="0" err="1" smtClean="0">
                <a:solidFill>
                  <a:srgbClr val="7030A0"/>
                </a:solidFill>
              </a:rPr>
              <a:t>financial</a:t>
            </a:r>
            <a:r>
              <a:rPr lang="fr-FR" sz="3200" b="1" dirty="0" smtClean="0">
                <a:solidFill>
                  <a:srgbClr val="7030A0"/>
                </a:solidFill>
              </a:rPr>
              <a:t> </a:t>
            </a:r>
            <a:r>
              <a:rPr lang="fr-FR" sz="3200" b="1" dirty="0" err="1" smtClean="0">
                <a:solidFill>
                  <a:srgbClr val="7030A0"/>
                </a:solidFill>
              </a:rPr>
              <a:t>regulation</a:t>
            </a:r>
            <a:r>
              <a:rPr lang="fr-FR" sz="3200" b="1" dirty="0" smtClean="0">
                <a:solidFill>
                  <a:srgbClr val="7030A0"/>
                </a:solidFill>
              </a:rPr>
              <a:t> </a:t>
            </a:r>
            <a:r>
              <a:rPr lang="fr-FR" sz="3200" b="1" dirty="0" err="1" smtClean="0">
                <a:solidFill>
                  <a:srgbClr val="7030A0"/>
                </a:solidFill>
              </a:rPr>
              <a:t>framework</a:t>
            </a:r>
            <a:endParaRPr lang="fr-FR" sz="3200" b="1" dirty="0" smtClean="0">
              <a:solidFill>
                <a:srgbClr val="7030A0"/>
              </a:solidFill>
            </a:endParaRPr>
          </a:p>
        </p:txBody>
      </p:sp>
    </p:spTree>
    <p:extLst>
      <p:ext uri="{BB962C8B-B14F-4D97-AF65-F5344CB8AC3E}">
        <p14:creationId xmlns:p14="http://schemas.microsoft.com/office/powerpoint/2010/main" val="53814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3812" y="289249"/>
            <a:ext cx="11010124" cy="6250699"/>
          </a:xfrm>
        </p:spPr>
        <p:txBody>
          <a:bodyPr>
            <a:noAutofit/>
          </a:bodyPr>
          <a:lstStyle/>
          <a:p>
            <a:pPr marL="514350" indent="-514350">
              <a:buFont typeface="Arial" panose="020B0604020202020204" pitchFamily="34" charset="0"/>
              <a:buAutoNum type="arabicPeriod"/>
            </a:pPr>
            <a:r>
              <a:rPr lang="fr-FR" sz="3600" b="1" u="sng" dirty="0" err="1" smtClean="0">
                <a:solidFill>
                  <a:srgbClr val="7030A0"/>
                </a:solidFill>
              </a:rPr>
              <a:t>Financialization</a:t>
            </a:r>
            <a:r>
              <a:rPr lang="fr-FR" sz="3600" b="1" u="sng" dirty="0" smtClean="0">
                <a:solidFill>
                  <a:srgbClr val="7030A0"/>
                </a:solidFill>
              </a:rPr>
              <a:t>: </a:t>
            </a:r>
            <a:r>
              <a:rPr lang="fr-FR" sz="3600" b="1" u="sng" dirty="0" err="1" smtClean="0">
                <a:solidFill>
                  <a:srgbClr val="7030A0"/>
                </a:solidFill>
              </a:rPr>
              <a:t>some</a:t>
            </a:r>
            <a:r>
              <a:rPr lang="fr-FR" sz="3600" b="1" u="sng" dirty="0" smtClean="0">
                <a:solidFill>
                  <a:srgbClr val="7030A0"/>
                </a:solidFill>
              </a:rPr>
              <a:t> </a:t>
            </a:r>
            <a:r>
              <a:rPr lang="fr-FR" sz="3600" b="1" u="sng" dirty="0" err="1" smtClean="0">
                <a:solidFill>
                  <a:srgbClr val="7030A0"/>
                </a:solidFill>
              </a:rPr>
              <a:t>unpleasant</a:t>
            </a:r>
            <a:r>
              <a:rPr lang="fr-FR" sz="3600" b="1" u="sng" dirty="0" smtClean="0">
                <a:solidFill>
                  <a:srgbClr val="7030A0"/>
                </a:solidFill>
              </a:rPr>
              <a:t> observations</a:t>
            </a:r>
          </a:p>
          <a:p>
            <a:pPr marL="0" indent="0">
              <a:buNone/>
            </a:pPr>
            <a:r>
              <a:rPr lang="en-US" sz="3600" dirty="0" smtClean="0">
                <a:solidFill>
                  <a:srgbClr val="FF0000"/>
                </a:solidFill>
              </a:rPr>
              <a:t>* Observations: </a:t>
            </a:r>
          </a:p>
          <a:p>
            <a:pPr marL="0" indent="0">
              <a:lnSpc>
                <a:spcPct val="100000"/>
              </a:lnSpc>
              <a:spcBef>
                <a:spcPts val="0"/>
              </a:spcBef>
              <a:buNone/>
            </a:pPr>
            <a:r>
              <a:rPr lang="en-US" sz="3600" b="1" i="1" dirty="0" smtClean="0">
                <a:solidFill>
                  <a:srgbClr val="0070C0"/>
                </a:solidFill>
              </a:rPr>
              <a:t>Recurrent </a:t>
            </a:r>
            <a:r>
              <a:rPr lang="en-US" sz="3600" b="1" i="1" dirty="0">
                <a:solidFill>
                  <a:srgbClr val="0070C0"/>
                </a:solidFill>
              </a:rPr>
              <a:t>crises</a:t>
            </a:r>
            <a:r>
              <a:rPr lang="en-US" sz="3600" dirty="0">
                <a:solidFill>
                  <a:srgbClr val="0070C0"/>
                </a:solidFill>
              </a:rPr>
              <a:t> of </a:t>
            </a:r>
            <a:r>
              <a:rPr lang="en-US" sz="3600" dirty="0" err="1">
                <a:solidFill>
                  <a:srgbClr val="0070C0"/>
                </a:solidFill>
              </a:rPr>
              <a:t>financialized</a:t>
            </a:r>
            <a:r>
              <a:rPr lang="en-US" sz="3600" dirty="0">
                <a:solidFill>
                  <a:srgbClr val="0070C0"/>
                </a:solidFill>
              </a:rPr>
              <a:t> economies since the 1990s raise doubts </a:t>
            </a:r>
            <a:r>
              <a:rPr lang="en-US" sz="3600" dirty="0" smtClean="0">
                <a:solidFill>
                  <a:srgbClr val="0070C0"/>
                </a:solidFill>
              </a:rPr>
              <a:t>about the ability of </a:t>
            </a:r>
            <a:r>
              <a:rPr lang="en-US" sz="3600" dirty="0">
                <a:solidFill>
                  <a:srgbClr val="0070C0"/>
                </a:solidFill>
              </a:rPr>
              <a:t>the liberalized financial markets </a:t>
            </a:r>
            <a:r>
              <a:rPr lang="en-US" sz="3600" dirty="0" smtClean="0">
                <a:solidFill>
                  <a:srgbClr val="0070C0"/>
                </a:solidFill>
              </a:rPr>
              <a:t>to </a:t>
            </a:r>
            <a:r>
              <a:rPr lang="en-US" sz="3600" dirty="0">
                <a:solidFill>
                  <a:srgbClr val="0070C0"/>
                </a:solidFill>
              </a:rPr>
              <a:t>allow economies to evolve on a </a:t>
            </a:r>
            <a:r>
              <a:rPr lang="en-US" sz="3600" dirty="0" smtClean="0">
                <a:solidFill>
                  <a:srgbClr val="0070C0"/>
                </a:solidFill>
              </a:rPr>
              <a:t>sustainable (and stable?) macroeconomic path.</a:t>
            </a:r>
          </a:p>
          <a:p>
            <a:pPr marL="0" indent="0">
              <a:lnSpc>
                <a:spcPct val="100000"/>
              </a:lnSpc>
              <a:spcBef>
                <a:spcPts val="0"/>
              </a:spcBef>
              <a:buNone/>
            </a:pPr>
            <a:r>
              <a:rPr lang="en-US" sz="3600" dirty="0" smtClean="0">
                <a:solidFill>
                  <a:srgbClr val="FF0000"/>
                </a:solidFill>
              </a:rPr>
              <a:t>* Context</a:t>
            </a:r>
            <a:r>
              <a:rPr lang="en-US" sz="3600" dirty="0">
                <a:solidFill>
                  <a:srgbClr val="FF0000"/>
                </a:solidFill>
              </a:rPr>
              <a:t>:</a:t>
            </a:r>
            <a:r>
              <a:rPr lang="en-US" sz="3600" dirty="0">
                <a:solidFill>
                  <a:srgbClr val="0070C0"/>
                </a:solidFill>
              </a:rPr>
              <a:t> </a:t>
            </a:r>
          </a:p>
          <a:p>
            <a:pPr marL="0" indent="0">
              <a:lnSpc>
                <a:spcPct val="100000"/>
              </a:lnSpc>
              <a:spcBef>
                <a:spcPts val="0"/>
              </a:spcBef>
              <a:buNone/>
            </a:pPr>
            <a:r>
              <a:rPr lang="en-US" sz="3600" b="1" i="1" dirty="0">
                <a:solidFill>
                  <a:srgbClr val="0070C0"/>
                </a:solidFill>
              </a:rPr>
              <a:t>Financialization of economies </a:t>
            </a:r>
            <a:r>
              <a:rPr lang="en-US" sz="3600" dirty="0" smtClean="0">
                <a:solidFill>
                  <a:srgbClr val="0070C0"/>
                </a:solidFill>
              </a:rPr>
              <a:t>enlarged and increased </a:t>
            </a:r>
            <a:r>
              <a:rPr lang="en-US" sz="3600" dirty="0">
                <a:solidFill>
                  <a:srgbClr val="0070C0"/>
                </a:solidFill>
              </a:rPr>
              <a:t>uncertainties that have huge impacts on the final (mal)adjustment of economic imbalances. </a:t>
            </a:r>
          </a:p>
          <a:p>
            <a:pPr marL="0" indent="0">
              <a:spcBef>
                <a:spcPts val="0"/>
              </a:spcBef>
              <a:buNone/>
            </a:pPr>
            <a:endParaRPr lang="en-US" sz="3200" dirty="0" smtClean="0">
              <a:solidFill>
                <a:srgbClr val="0070C0"/>
              </a:solidFill>
            </a:endParaRPr>
          </a:p>
        </p:txBody>
      </p:sp>
    </p:spTree>
    <p:extLst>
      <p:ext uri="{BB962C8B-B14F-4D97-AF65-F5344CB8AC3E}">
        <p14:creationId xmlns:p14="http://schemas.microsoft.com/office/powerpoint/2010/main" val="29501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699381"/>
          </a:xfrm>
          <a:solidFill>
            <a:schemeClr val="accent1"/>
          </a:solidFill>
        </p:spPr>
        <p:txBody>
          <a:bodyPr>
            <a:normAutofit fontScale="90000"/>
          </a:bodyPr>
          <a:lstStyle/>
          <a:p>
            <a:r>
              <a:rPr lang="en-US" b="1" u="sng" cap="none" dirty="0" smtClean="0">
                <a:solidFill>
                  <a:schemeClr val="bg1"/>
                </a:solidFill>
              </a:rPr>
              <a:t>Dominant beliefs in support of </a:t>
            </a:r>
            <a:r>
              <a:rPr lang="en-US" b="1" u="sng" cap="none" dirty="0" err="1" smtClean="0">
                <a:solidFill>
                  <a:schemeClr val="bg1"/>
                </a:solidFill>
              </a:rPr>
              <a:t>financialization</a:t>
            </a:r>
            <a:r>
              <a:rPr lang="en-US" b="1" u="sng" cap="none" dirty="0" smtClean="0">
                <a:solidFill>
                  <a:schemeClr val="bg1"/>
                </a:solidFill>
              </a:rPr>
              <a:t> :</a:t>
            </a:r>
            <a:br>
              <a:rPr lang="en-US" b="1" u="sng" cap="none" dirty="0" smtClean="0">
                <a:solidFill>
                  <a:schemeClr val="bg1"/>
                </a:solidFill>
              </a:rPr>
            </a:br>
            <a:r>
              <a:rPr lang="en-US" sz="900" b="1" u="sng" cap="none" dirty="0" smtClean="0">
                <a:solidFill>
                  <a:schemeClr val="bg1"/>
                </a:solidFill>
              </a:rPr>
              <a:t/>
            </a:r>
            <a:br>
              <a:rPr lang="en-US" sz="900" b="1" u="sng" cap="none" dirty="0" smtClean="0">
                <a:solidFill>
                  <a:schemeClr val="bg1"/>
                </a:solidFill>
              </a:rPr>
            </a:br>
            <a:r>
              <a:rPr lang="en-US" cap="none" dirty="0" smtClean="0">
                <a:solidFill>
                  <a:schemeClr val="bg1"/>
                </a:solidFill>
              </a:rPr>
              <a:t>In </a:t>
            </a:r>
            <a:r>
              <a:rPr lang="en-US" cap="none" dirty="0">
                <a:solidFill>
                  <a:schemeClr val="bg1"/>
                </a:solidFill>
              </a:rPr>
              <a:t>its </a:t>
            </a:r>
            <a:r>
              <a:rPr lang="en-US" i="1" cap="none" dirty="0" smtClean="0">
                <a:solidFill>
                  <a:schemeClr val="bg1"/>
                </a:solidFill>
              </a:rPr>
              <a:t>Global Financial</a:t>
            </a:r>
            <a:r>
              <a:rPr lang="en-US" cap="none" dirty="0" smtClean="0">
                <a:solidFill>
                  <a:schemeClr val="bg1"/>
                </a:solidFill>
              </a:rPr>
              <a:t> </a:t>
            </a:r>
            <a:r>
              <a:rPr lang="en-US" i="1" cap="none" dirty="0">
                <a:solidFill>
                  <a:schemeClr val="bg1"/>
                </a:solidFill>
              </a:rPr>
              <a:t>Stability Report </a:t>
            </a:r>
            <a:r>
              <a:rPr lang="en-US" cap="none" dirty="0">
                <a:solidFill>
                  <a:schemeClr val="bg1"/>
                </a:solidFill>
              </a:rPr>
              <a:t>(GFSR) </a:t>
            </a:r>
            <a:r>
              <a:rPr lang="en-US" cap="none" dirty="0" smtClean="0">
                <a:solidFill>
                  <a:schemeClr val="bg1"/>
                </a:solidFill>
              </a:rPr>
              <a:t>of </a:t>
            </a:r>
            <a:r>
              <a:rPr lang="en-US" cap="none" dirty="0">
                <a:solidFill>
                  <a:schemeClr val="bg1"/>
                </a:solidFill>
              </a:rPr>
              <a:t>April 2006, </a:t>
            </a:r>
            <a:r>
              <a:rPr lang="en-US" cap="none" dirty="0" smtClean="0">
                <a:solidFill>
                  <a:schemeClr val="bg1"/>
                </a:solidFill>
              </a:rPr>
              <a:t>the IMF argues </a:t>
            </a:r>
            <a:r>
              <a:rPr lang="en-US" cap="none" dirty="0">
                <a:solidFill>
                  <a:schemeClr val="bg1"/>
                </a:solidFill>
              </a:rPr>
              <a:t>that structural changes have made financial intermediaries much </a:t>
            </a:r>
            <a:r>
              <a:rPr lang="en-US" cap="none" dirty="0" smtClean="0">
                <a:solidFill>
                  <a:schemeClr val="bg1"/>
                </a:solidFill>
              </a:rPr>
              <a:t>stronger: </a:t>
            </a:r>
            <a:br>
              <a:rPr lang="en-US" cap="none" dirty="0" smtClean="0">
                <a:solidFill>
                  <a:schemeClr val="bg1"/>
                </a:solidFill>
              </a:rPr>
            </a:br>
            <a:r>
              <a:rPr lang="en-US" cap="none" dirty="0" smtClean="0">
                <a:solidFill>
                  <a:schemeClr val="bg1"/>
                </a:solidFill>
              </a:rPr>
              <a:t>“The </a:t>
            </a:r>
            <a:r>
              <a:rPr lang="en-US" cap="none" dirty="0">
                <a:solidFill>
                  <a:schemeClr val="bg1"/>
                </a:solidFill>
              </a:rPr>
              <a:t>positive assessment contained in the September 2005 GFSR that “the global financial system has yet again gathered strength and resilience” has been validated by recent developments.” </a:t>
            </a:r>
            <a:r>
              <a:rPr lang="en-US" cap="none" dirty="0" smtClean="0">
                <a:solidFill>
                  <a:schemeClr val="bg1"/>
                </a:solidFill>
              </a:rPr>
              <a:t>(p. </a:t>
            </a:r>
            <a:r>
              <a:rPr lang="en-US" cap="none" dirty="0">
                <a:solidFill>
                  <a:schemeClr val="bg1"/>
                </a:solidFill>
              </a:rPr>
              <a:t>1). </a:t>
            </a:r>
            <a:r>
              <a:rPr lang="en-US" cap="none" dirty="0" smtClean="0">
                <a:solidFill>
                  <a:schemeClr val="bg1"/>
                </a:solidFill>
              </a:rPr>
              <a:t/>
            </a:r>
            <a:br>
              <a:rPr lang="en-US" cap="none" dirty="0" smtClean="0">
                <a:solidFill>
                  <a:schemeClr val="bg1"/>
                </a:solidFill>
              </a:rPr>
            </a:br>
            <a:r>
              <a:rPr lang="en-US" cap="none" dirty="0" smtClean="0">
                <a:solidFill>
                  <a:schemeClr val="bg1"/>
                </a:solidFill>
              </a:rPr>
              <a:t>Innovative finance “</a:t>
            </a:r>
            <a:r>
              <a:rPr lang="en-US" cap="none" dirty="0" err="1" smtClean="0">
                <a:solidFill>
                  <a:schemeClr val="bg1"/>
                </a:solidFill>
              </a:rPr>
              <a:t>derisked</a:t>
            </a:r>
            <a:r>
              <a:rPr lang="en-US" cap="none" dirty="0" smtClean="0">
                <a:solidFill>
                  <a:schemeClr val="bg1"/>
                </a:solidFill>
              </a:rPr>
              <a:t>” the banking sector (Ibid)</a:t>
            </a:r>
            <a:br>
              <a:rPr lang="en-US" cap="none" dirty="0" smtClean="0">
                <a:solidFill>
                  <a:schemeClr val="bg1"/>
                </a:solidFill>
              </a:rPr>
            </a:br>
            <a:r>
              <a:rPr lang="en-US" cap="none" dirty="0" smtClean="0">
                <a:solidFill>
                  <a:schemeClr val="bg1"/>
                </a:solidFill>
              </a:rPr>
              <a:t>(</a:t>
            </a:r>
            <a:r>
              <a:rPr lang="en-US" b="1" cap="none" dirty="0" smtClean="0">
                <a:solidFill>
                  <a:srgbClr val="C00000"/>
                </a:solidFill>
              </a:rPr>
              <a:t>Evidence (see following chart): banks’ net income increasing and nonperforming loans decreasing )</a:t>
            </a:r>
            <a:br>
              <a:rPr lang="en-US" b="1" cap="none" dirty="0" smtClean="0">
                <a:solidFill>
                  <a:srgbClr val="C00000"/>
                </a:solidFill>
              </a:rPr>
            </a:br>
            <a:r>
              <a:rPr lang="en-US" b="1" cap="none" dirty="0" smtClean="0">
                <a:solidFill>
                  <a:schemeClr val="bg1"/>
                </a:solidFill>
              </a:rPr>
              <a:t>Greenspan </a:t>
            </a:r>
            <a:r>
              <a:rPr lang="en-US" b="1" cap="none" dirty="0">
                <a:solidFill>
                  <a:schemeClr val="bg1"/>
                </a:solidFill>
              </a:rPr>
              <a:t>(2005) </a:t>
            </a:r>
            <a:r>
              <a:rPr lang="en-US" b="1" cap="none" dirty="0" smtClean="0">
                <a:solidFill>
                  <a:schemeClr val="bg1"/>
                </a:solidFill>
              </a:rPr>
              <a:t>also argued </a:t>
            </a:r>
            <a:r>
              <a:rPr lang="en-US" b="1" cap="none" dirty="0">
                <a:solidFill>
                  <a:schemeClr val="bg1"/>
                </a:solidFill>
              </a:rPr>
              <a:t>that: </a:t>
            </a:r>
            <a:r>
              <a:rPr lang="en-US" b="1" cap="none" dirty="0" smtClean="0">
                <a:solidFill>
                  <a:schemeClr val="bg1"/>
                </a:solidFill>
              </a:rPr>
              <a:t>“increasingly </a:t>
            </a:r>
            <a:r>
              <a:rPr lang="en-US" b="1" cap="none" dirty="0">
                <a:solidFill>
                  <a:schemeClr val="bg1"/>
                </a:solidFill>
              </a:rPr>
              <a:t>complex financial instruments have contributed to the development of a far more flexible, efficient, and hence resilient financial system than the one that existed just a quarter-century ago”.</a:t>
            </a:r>
            <a:r>
              <a:rPr lang="fr-FR" b="1" cap="none" dirty="0">
                <a:solidFill>
                  <a:schemeClr val="bg1"/>
                </a:solidFill>
              </a:rPr>
              <a:t/>
            </a:r>
            <a:br>
              <a:rPr lang="fr-FR" b="1" cap="none" dirty="0">
                <a:solidFill>
                  <a:schemeClr val="bg1"/>
                </a:solidFill>
              </a:rPr>
            </a:br>
            <a:endParaRPr lang="fr-FR" b="1" cap="none" dirty="0">
              <a:solidFill>
                <a:schemeClr val="bg1"/>
              </a:solidFill>
            </a:endParaRPr>
          </a:p>
        </p:txBody>
      </p:sp>
    </p:spTree>
    <p:extLst>
      <p:ext uri="{BB962C8B-B14F-4D97-AF65-F5344CB8AC3E}">
        <p14:creationId xmlns:p14="http://schemas.microsoft.com/office/powerpoint/2010/main" val="5414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318052" y="1"/>
            <a:ext cx="11589025" cy="6735336"/>
          </a:xfrm>
          <a:prstGeom prst="rect">
            <a:avLst/>
          </a:prstGeom>
        </p:spPr>
      </p:pic>
    </p:spTree>
    <p:extLst>
      <p:ext uri="{BB962C8B-B14F-4D97-AF65-F5344CB8AC3E}">
        <p14:creationId xmlns:p14="http://schemas.microsoft.com/office/powerpoint/2010/main" val="320950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8295" y="337930"/>
            <a:ext cx="11469757" cy="6202019"/>
          </a:xfrm>
          <a:solidFill>
            <a:schemeClr val="accent2">
              <a:lumMod val="60000"/>
              <a:lumOff val="40000"/>
            </a:schemeClr>
          </a:solidFill>
        </p:spPr>
        <p:txBody>
          <a:bodyPr>
            <a:noAutofit/>
          </a:bodyPr>
          <a:lstStyle/>
          <a:p>
            <a:pPr marL="0" indent="0">
              <a:spcBef>
                <a:spcPts val="0"/>
              </a:spcBef>
              <a:buNone/>
            </a:pPr>
            <a:r>
              <a:rPr lang="en-US" sz="3200" b="1" cap="all" dirty="0" smtClean="0">
                <a:solidFill>
                  <a:schemeClr val="bg1"/>
                </a:solidFill>
              </a:rPr>
              <a:t>If these facts do not provide authorities with relevant information about the soundness of the financial system, </a:t>
            </a:r>
          </a:p>
          <a:p>
            <a:pPr marL="0" indent="0">
              <a:spcBef>
                <a:spcPts val="0"/>
              </a:spcBef>
              <a:buNone/>
            </a:pPr>
            <a:r>
              <a:rPr lang="en-US" sz="3200" b="1" cap="all" dirty="0" smtClean="0">
                <a:solidFill>
                  <a:srgbClr val="C00000"/>
                </a:solidFill>
              </a:rPr>
              <a:t>Then What alternative analysis?</a:t>
            </a:r>
          </a:p>
          <a:p>
            <a:pPr marL="0" indent="0">
              <a:spcBef>
                <a:spcPts val="0"/>
              </a:spcBef>
              <a:buNone/>
            </a:pPr>
            <a:endParaRPr lang="en-US" sz="900" b="1" dirty="0" smtClean="0">
              <a:solidFill>
                <a:srgbClr val="7030A0"/>
              </a:solidFill>
              <a:sym typeface="Wingdings" panose="05000000000000000000" pitchFamily="2" charset="2"/>
            </a:endParaRPr>
          </a:p>
          <a:p>
            <a:pPr marL="0" indent="0">
              <a:spcBef>
                <a:spcPts val="0"/>
              </a:spcBef>
              <a:buNone/>
            </a:pPr>
            <a:r>
              <a:rPr lang="en-US" sz="3200" b="1" dirty="0" smtClean="0">
                <a:solidFill>
                  <a:srgbClr val="7030A0"/>
                </a:solidFill>
                <a:sym typeface="Wingdings" panose="05000000000000000000" pitchFamily="2" charset="2"/>
              </a:rPr>
              <a:t></a:t>
            </a:r>
            <a:r>
              <a:rPr lang="en-US" sz="3200" b="1" dirty="0" smtClean="0">
                <a:solidFill>
                  <a:srgbClr val="7030A0"/>
                </a:solidFill>
              </a:rPr>
              <a:t>Focusing </a:t>
            </a:r>
            <a:r>
              <a:rPr lang="en-US" sz="3200" b="1" dirty="0">
                <a:solidFill>
                  <a:srgbClr val="7030A0"/>
                </a:solidFill>
              </a:rPr>
              <a:t>on the monetary characteristics of a capitalist </a:t>
            </a:r>
            <a:r>
              <a:rPr lang="en-US" sz="3200" b="1" dirty="0" smtClean="0">
                <a:solidFill>
                  <a:srgbClr val="7030A0"/>
                </a:solidFill>
              </a:rPr>
              <a:t>economy</a:t>
            </a:r>
          </a:p>
          <a:p>
            <a:pPr marL="0" indent="0">
              <a:spcBef>
                <a:spcPts val="0"/>
              </a:spcBef>
              <a:buNone/>
            </a:pPr>
            <a:r>
              <a:rPr lang="en-US" sz="1000" b="1" dirty="0" smtClean="0">
                <a:solidFill>
                  <a:srgbClr val="7030A0"/>
                </a:solidFill>
              </a:rPr>
              <a:t> </a:t>
            </a:r>
          </a:p>
          <a:p>
            <a:pPr marL="0" indent="0">
              <a:spcBef>
                <a:spcPts val="0"/>
              </a:spcBef>
              <a:buNone/>
            </a:pPr>
            <a:r>
              <a:rPr lang="en-US" sz="3200" b="1" dirty="0" smtClean="0">
                <a:solidFill>
                  <a:srgbClr val="7030A0"/>
                </a:solidFill>
                <a:sym typeface="Wingdings" panose="05000000000000000000" pitchFamily="2" charset="2"/>
              </a:rPr>
              <a:t></a:t>
            </a:r>
            <a:r>
              <a:rPr lang="en-US" sz="3200" b="1" dirty="0" smtClean="0">
                <a:solidFill>
                  <a:srgbClr val="7030A0"/>
                </a:solidFill>
              </a:rPr>
              <a:t>Drawing upon </a:t>
            </a:r>
            <a:r>
              <a:rPr lang="en-US" sz="3200" b="1" dirty="0">
                <a:solidFill>
                  <a:srgbClr val="7030A0"/>
                </a:solidFill>
              </a:rPr>
              <a:t>the institutionalist understanding of how a capitalist economy </a:t>
            </a:r>
            <a:r>
              <a:rPr lang="en-US" sz="3200" b="1" dirty="0" smtClean="0">
                <a:solidFill>
                  <a:srgbClr val="7030A0"/>
                </a:solidFill>
              </a:rPr>
              <a:t>operates</a:t>
            </a:r>
            <a:r>
              <a:rPr lang="en-US" sz="3200" b="1" dirty="0">
                <a:solidFill>
                  <a:srgbClr val="7030A0"/>
                </a:solidFill>
                <a:sym typeface="Wingdings" panose="05000000000000000000" pitchFamily="2" charset="2"/>
              </a:rPr>
              <a:t> </a:t>
            </a:r>
            <a:r>
              <a:rPr lang="en-US" sz="3200" b="1" dirty="0" smtClean="0">
                <a:solidFill>
                  <a:srgbClr val="7030A0"/>
                </a:solidFill>
                <a:sym typeface="Wingdings" panose="05000000000000000000" pitchFamily="2" charset="2"/>
              </a:rPr>
              <a:t>(</a:t>
            </a:r>
            <a:r>
              <a:rPr lang="en-US" sz="3200" b="1" dirty="0" err="1" smtClean="0">
                <a:solidFill>
                  <a:srgbClr val="7030A0"/>
                </a:solidFill>
              </a:rPr>
              <a:t>financialization</a:t>
            </a:r>
            <a:r>
              <a:rPr lang="en-US" sz="3200" b="1" dirty="0" smtClean="0">
                <a:solidFill>
                  <a:srgbClr val="7030A0"/>
                </a:solidFill>
              </a:rPr>
              <a:t> and systemic </a:t>
            </a:r>
            <a:r>
              <a:rPr lang="en-US" sz="3200" b="1" dirty="0" err="1" smtClean="0">
                <a:solidFill>
                  <a:srgbClr val="FF0000"/>
                </a:solidFill>
              </a:rPr>
              <a:t>IN</a:t>
            </a:r>
            <a:r>
              <a:rPr lang="en-US" sz="3200" b="1" dirty="0" err="1" smtClean="0">
                <a:solidFill>
                  <a:srgbClr val="7030A0"/>
                </a:solidFill>
              </a:rPr>
              <a:t>stability</a:t>
            </a:r>
            <a:r>
              <a:rPr lang="en-US" sz="3200" b="1" dirty="0">
                <a:solidFill>
                  <a:srgbClr val="7030A0"/>
                </a:solidFill>
              </a:rPr>
              <a:t>)</a:t>
            </a:r>
            <a:r>
              <a:rPr lang="en-GB" sz="3200" b="1" dirty="0" smtClean="0">
                <a:solidFill>
                  <a:srgbClr val="7030A0"/>
                </a:solidFill>
              </a:rPr>
              <a:t> </a:t>
            </a:r>
          </a:p>
        </p:txBody>
      </p:sp>
    </p:spTree>
    <p:extLst>
      <p:ext uri="{BB962C8B-B14F-4D97-AF65-F5344CB8AC3E}">
        <p14:creationId xmlns:p14="http://schemas.microsoft.com/office/powerpoint/2010/main" val="182517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9148" y="214313"/>
            <a:ext cx="11787809" cy="1185863"/>
          </a:xfrm>
        </p:spPr>
        <p:txBody>
          <a:bodyPr>
            <a:normAutofit fontScale="90000"/>
          </a:bodyPr>
          <a:lstStyle/>
          <a:p>
            <a:r>
              <a:rPr lang="fr-FR" b="1" dirty="0" smtClean="0">
                <a:solidFill>
                  <a:srgbClr val="7030A0"/>
                </a:solidFill>
              </a:rPr>
              <a:t/>
            </a:r>
            <a:br>
              <a:rPr lang="fr-FR" b="1" dirty="0" smtClean="0">
                <a:solidFill>
                  <a:srgbClr val="7030A0"/>
                </a:solidFill>
              </a:rPr>
            </a:br>
            <a:r>
              <a:rPr lang="fr-FR" b="1" dirty="0" smtClean="0">
                <a:solidFill>
                  <a:srgbClr val="7030A0"/>
                </a:solidFill>
              </a:rPr>
              <a:t/>
            </a:r>
            <a:br>
              <a:rPr lang="fr-FR" b="1" dirty="0" smtClean="0">
                <a:solidFill>
                  <a:srgbClr val="7030A0"/>
                </a:solidFill>
              </a:rPr>
            </a:br>
            <a:r>
              <a:rPr lang="fr-FR" b="1" dirty="0" smtClean="0">
                <a:solidFill>
                  <a:srgbClr val="7030A0"/>
                </a:solidFill>
              </a:rPr>
              <a:t>2. </a:t>
            </a:r>
            <a:r>
              <a:rPr lang="fr-FR" b="1" dirty="0">
                <a:solidFill>
                  <a:srgbClr val="7030A0"/>
                </a:solidFill>
              </a:rPr>
              <a:t>Monetary </a:t>
            </a:r>
            <a:r>
              <a:rPr lang="fr-FR" b="1" dirty="0" err="1">
                <a:solidFill>
                  <a:srgbClr val="7030A0"/>
                </a:solidFill>
              </a:rPr>
              <a:t>economy</a:t>
            </a:r>
            <a:r>
              <a:rPr lang="fr-FR" b="1" dirty="0">
                <a:solidFill>
                  <a:srgbClr val="7030A0"/>
                </a:solidFill>
              </a:rPr>
              <a:t> </a:t>
            </a:r>
            <a:r>
              <a:rPr lang="fr-FR" b="1" dirty="0" err="1">
                <a:solidFill>
                  <a:srgbClr val="7030A0"/>
                </a:solidFill>
              </a:rPr>
              <a:t>paradox</a:t>
            </a:r>
            <a:r>
              <a:rPr lang="fr-FR" b="1" dirty="0">
                <a:solidFill>
                  <a:srgbClr val="7030A0"/>
                </a:solidFill>
              </a:rPr>
              <a:t>: Finance as a double-</a:t>
            </a:r>
            <a:r>
              <a:rPr lang="fr-FR" b="1" dirty="0" err="1">
                <a:solidFill>
                  <a:srgbClr val="7030A0"/>
                </a:solidFill>
              </a:rPr>
              <a:t>edged</a:t>
            </a:r>
            <a:r>
              <a:rPr lang="fr-FR" b="1" dirty="0">
                <a:solidFill>
                  <a:srgbClr val="7030A0"/>
                </a:solidFill>
              </a:rPr>
              <a:t> </a:t>
            </a:r>
            <a:r>
              <a:rPr lang="fr-FR" b="1" dirty="0" err="1">
                <a:solidFill>
                  <a:srgbClr val="7030A0"/>
                </a:solidFill>
              </a:rPr>
              <a:t>sword</a:t>
            </a:r>
            <a:r>
              <a:rPr lang="fr-FR" b="1" dirty="0"/>
              <a:t/>
            </a:r>
            <a:br>
              <a:rPr lang="fr-FR" b="1" dirty="0"/>
            </a:br>
            <a:r>
              <a:rPr lang="fr-FR" b="1" dirty="0"/>
              <a:t/>
            </a:r>
            <a:br>
              <a:rPr lang="fr-FR" b="1" dirty="0"/>
            </a:br>
            <a:endParaRPr lang="fr-FR" dirty="0"/>
          </a:p>
        </p:txBody>
      </p:sp>
      <p:sp>
        <p:nvSpPr>
          <p:cNvPr id="3" name="Espace réservé du contenu 2"/>
          <p:cNvSpPr>
            <a:spLocks noGrp="1"/>
          </p:cNvSpPr>
          <p:nvPr>
            <p:ph idx="1"/>
          </p:nvPr>
        </p:nvSpPr>
        <p:spPr>
          <a:xfrm>
            <a:off x="428625" y="1514476"/>
            <a:ext cx="11244263" cy="4843462"/>
          </a:xfrm>
        </p:spPr>
        <p:txBody>
          <a:bodyPr>
            <a:normAutofit/>
          </a:bodyPr>
          <a:lstStyle/>
          <a:p>
            <a:pPr marL="0" indent="0" algn="ctr">
              <a:buNone/>
            </a:pPr>
            <a:r>
              <a:rPr lang="en-US" sz="2800" b="1" dirty="0" smtClean="0">
                <a:solidFill>
                  <a:srgbClr val="FF0000"/>
                </a:solidFill>
              </a:rPr>
              <a:t>WHAT </a:t>
            </a:r>
            <a:r>
              <a:rPr lang="en-US" sz="2800" b="1" dirty="0">
                <a:solidFill>
                  <a:srgbClr val="FF0000"/>
                </a:solidFill>
              </a:rPr>
              <a:t>IS MONEY? </a:t>
            </a:r>
            <a:endParaRPr lang="en-US" sz="2800" b="1" dirty="0" smtClean="0">
              <a:solidFill>
                <a:srgbClr val="FF0000"/>
              </a:solidFill>
            </a:endParaRPr>
          </a:p>
          <a:p>
            <a:pPr marL="0" indent="0" algn="ctr">
              <a:buNone/>
            </a:pPr>
            <a:r>
              <a:rPr lang="en-US" sz="2800" b="1" dirty="0" smtClean="0">
                <a:solidFill>
                  <a:srgbClr val="FF0000"/>
                </a:solidFill>
              </a:rPr>
              <a:t>A DECENTRALIZED AND INDIVIDUAL DECISIONS-BASED ECONOMY </a:t>
            </a:r>
            <a:r>
              <a:rPr lang="en-US" sz="2800" b="1" cap="all" dirty="0" smtClean="0">
                <a:solidFill>
                  <a:srgbClr val="FF0000"/>
                </a:solidFill>
              </a:rPr>
              <a:t>works through a</a:t>
            </a:r>
            <a:r>
              <a:rPr lang="en-US" sz="2800" b="1" dirty="0" smtClean="0">
                <a:solidFill>
                  <a:srgbClr val="FF0000"/>
                </a:solidFill>
              </a:rPr>
              <a:t> </a:t>
            </a:r>
            <a:r>
              <a:rPr lang="en-US" sz="2800" b="1" i="1" dirty="0" smtClean="0">
                <a:solidFill>
                  <a:schemeClr val="accent1">
                    <a:lumMod val="50000"/>
                  </a:schemeClr>
                </a:solidFill>
              </a:rPr>
              <a:t>PAYMENTS SYSTEM </a:t>
            </a:r>
            <a:endParaRPr lang="en-US" sz="2800" i="1" dirty="0">
              <a:solidFill>
                <a:schemeClr val="accent1">
                  <a:lumMod val="50000"/>
                </a:schemeClr>
              </a:solidFill>
            </a:endParaRPr>
          </a:p>
          <a:p>
            <a:pPr marL="0" indent="0">
              <a:buNone/>
            </a:pPr>
            <a:r>
              <a:rPr lang="en-US" sz="2800" b="1" cap="all" dirty="0" smtClean="0">
                <a:solidFill>
                  <a:schemeClr val="bg1"/>
                </a:solidFill>
              </a:rPr>
              <a:t>Which is </a:t>
            </a:r>
            <a:r>
              <a:rPr lang="en-US" sz="2800" b="1" dirty="0" smtClean="0">
                <a:solidFill>
                  <a:schemeClr val="bg1"/>
                </a:solidFill>
              </a:rPr>
              <a:t>A SET OF RULES, MECHANISMS, LAWS, INSTITUTIONS (PUBLIC/PRIVATE) WHICH GOVERN THE PROCESS OF: </a:t>
            </a:r>
            <a:endParaRPr lang="en-US" sz="2800" dirty="0" smtClean="0">
              <a:solidFill>
                <a:schemeClr val="bg1"/>
              </a:solidFill>
            </a:endParaRPr>
          </a:p>
          <a:p>
            <a:pPr marL="457200" indent="-457200">
              <a:buAutoNum type="arabicParenR"/>
            </a:pPr>
            <a:r>
              <a:rPr lang="en-US" sz="2800" b="1" dirty="0" smtClean="0">
                <a:solidFill>
                  <a:schemeClr val="bg1"/>
                </a:solidFill>
              </a:rPr>
              <a:t>CREATION/ISSUANCE</a:t>
            </a:r>
            <a:r>
              <a:rPr lang="en-US" sz="2800" b="1" dirty="0">
                <a:solidFill>
                  <a:schemeClr val="bg1"/>
                </a:solidFill>
              </a:rPr>
              <a:t>; </a:t>
            </a:r>
            <a:endParaRPr lang="en-US" sz="2800" b="1" dirty="0" smtClean="0">
              <a:solidFill>
                <a:schemeClr val="bg1"/>
              </a:solidFill>
            </a:endParaRPr>
          </a:p>
          <a:p>
            <a:pPr marL="457200" indent="-457200">
              <a:buAutoNum type="arabicParenR"/>
            </a:pPr>
            <a:r>
              <a:rPr lang="en-US" sz="2800" b="1" dirty="0" smtClean="0">
                <a:solidFill>
                  <a:schemeClr val="bg1"/>
                </a:solidFill>
              </a:rPr>
              <a:t>CIRCULATION/TERMS </a:t>
            </a:r>
            <a:r>
              <a:rPr lang="en-US" sz="2800" b="1" dirty="0">
                <a:solidFill>
                  <a:schemeClr val="bg1"/>
                </a:solidFill>
              </a:rPr>
              <a:t>OF USE; </a:t>
            </a:r>
            <a:endParaRPr lang="en-US" sz="2800" b="1" dirty="0" smtClean="0">
              <a:solidFill>
                <a:schemeClr val="bg1"/>
              </a:solidFill>
            </a:endParaRPr>
          </a:p>
          <a:p>
            <a:pPr marL="457200" indent="-457200">
              <a:buAutoNum type="arabicParenR"/>
            </a:pPr>
            <a:r>
              <a:rPr lang="en-US" sz="2800" b="1" dirty="0" smtClean="0">
                <a:solidFill>
                  <a:schemeClr val="bg1"/>
                </a:solidFill>
              </a:rPr>
              <a:t>ANNULMENT (REIMBURSEMENT/REPAYMENT) </a:t>
            </a:r>
            <a:r>
              <a:rPr lang="en-US" sz="2800" b="1" i="1" dirty="0" smtClean="0">
                <a:solidFill>
                  <a:schemeClr val="bg1"/>
                </a:solidFill>
              </a:rPr>
              <a:t>OF </a:t>
            </a:r>
            <a:r>
              <a:rPr lang="en-US" sz="2800" b="1" i="1" dirty="0">
                <a:solidFill>
                  <a:schemeClr val="bg1"/>
                </a:solidFill>
              </a:rPr>
              <a:t>PRIVATE </a:t>
            </a:r>
            <a:r>
              <a:rPr lang="en-US" sz="2800" b="1" i="1" dirty="0" smtClean="0">
                <a:solidFill>
                  <a:schemeClr val="bg1"/>
                </a:solidFill>
              </a:rPr>
              <a:t>DEBTS</a:t>
            </a:r>
            <a:endParaRPr lang="fr-FR" sz="2800" dirty="0">
              <a:solidFill>
                <a:srgbClr val="FF0000"/>
              </a:solidFill>
            </a:endParaRPr>
          </a:p>
        </p:txBody>
      </p:sp>
    </p:spTree>
    <p:extLst>
      <p:ext uri="{BB962C8B-B14F-4D97-AF65-F5344CB8AC3E}">
        <p14:creationId xmlns:p14="http://schemas.microsoft.com/office/powerpoint/2010/main" val="412799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8661" y="391886"/>
            <a:ext cx="11827565" cy="6204857"/>
          </a:xfrm>
        </p:spPr>
        <p:txBody>
          <a:bodyPr>
            <a:normAutofit/>
          </a:bodyPr>
          <a:lstStyle/>
          <a:p>
            <a:pPr marL="0" indent="0">
              <a:lnSpc>
                <a:spcPct val="150000"/>
              </a:lnSpc>
              <a:spcBef>
                <a:spcPts val="300"/>
              </a:spcBef>
              <a:spcAft>
                <a:spcPts val="300"/>
              </a:spcAft>
              <a:buNone/>
            </a:pPr>
            <a:r>
              <a:rPr lang="en-US" b="1" dirty="0" smtClean="0"/>
              <a:t> </a:t>
            </a:r>
            <a:r>
              <a:rPr lang="en-US" sz="2800" b="1" dirty="0" smtClean="0">
                <a:solidFill>
                  <a:srgbClr val="0070C0"/>
                </a:solidFill>
                <a:sym typeface="Wingdings" panose="05000000000000000000" pitchFamily="2" charset="2"/>
              </a:rPr>
              <a:t></a:t>
            </a:r>
            <a:r>
              <a:rPr lang="en-US" sz="2800" b="1" dirty="0" smtClean="0">
                <a:sym typeface="Wingdings" panose="05000000000000000000" pitchFamily="2" charset="2"/>
              </a:rPr>
              <a:t> </a:t>
            </a:r>
            <a:r>
              <a:rPr lang="en-US" sz="2800" b="1" dirty="0" smtClean="0">
                <a:solidFill>
                  <a:srgbClr val="0070C0"/>
                </a:solidFill>
              </a:rPr>
              <a:t>THOSE </a:t>
            </a:r>
            <a:r>
              <a:rPr lang="en-US" sz="2800" b="1" dirty="0">
                <a:solidFill>
                  <a:srgbClr val="0070C0"/>
                </a:solidFill>
              </a:rPr>
              <a:t>DEBTS COME FROM THE FINANCING PROCESS OF ENTREPRENEURIAL EXPECTATIONS </a:t>
            </a:r>
            <a:r>
              <a:rPr lang="en-US" sz="2800" b="1" dirty="0" smtClean="0">
                <a:solidFill>
                  <a:srgbClr val="0070C0"/>
                </a:solidFill>
              </a:rPr>
              <a:t>(mainly) BY </a:t>
            </a:r>
            <a:r>
              <a:rPr lang="en-US" sz="2800" b="1" dirty="0">
                <a:solidFill>
                  <a:srgbClr val="0070C0"/>
                </a:solidFill>
              </a:rPr>
              <a:t>BANK CREDIT </a:t>
            </a:r>
            <a:endParaRPr lang="en-US" sz="2800" dirty="0">
              <a:solidFill>
                <a:srgbClr val="0070C0"/>
              </a:solidFill>
            </a:endParaRPr>
          </a:p>
          <a:p>
            <a:pPr>
              <a:lnSpc>
                <a:spcPct val="150000"/>
              </a:lnSpc>
              <a:spcBef>
                <a:spcPts val="300"/>
              </a:spcBef>
              <a:spcAft>
                <a:spcPts val="300"/>
              </a:spcAft>
              <a:buFont typeface="Wingdings" panose="05000000000000000000" pitchFamily="2" charset="2"/>
              <a:buChar char="è"/>
            </a:pPr>
            <a:r>
              <a:rPr lang="en-US" sz="2800" b="1" dirty="0" smtClean="0">
                <a:solidFill>
                  <a:srgbClr val="0070C0"/>
                </a:solidFill>
              </a:rPr>
              <a:t> THEY </a:t>
            </a:r>
            <a:r>
              <a:rPr lang="en-US" sz="2800" b="1" dirty="0">
                <a:solidFill>
                  <a:srgbClr val="0070C0"/>
                </a:solidFill>
              </a:rPr>
              <a:t>CONTINUOUSLY FLOW INTO THE ENTIRE ECONOMY AS GENERAL MEANS OF PAYMENT AND SETTLEMENT: </a:t>
            </a:r>
            <a:endParaRPr lang="en-US" sz="2800" b="1" dirty="0" smtClean="0">
              <a:solidFill>
                <a:srgbClr val="0070C0"/>
              </a:solidFill>
            </a:endParaRPr>
          </a:p>
          <a:p>
            <a:pPr>
              <a:lnSpc>
                <a:spcPct val="150000"/>
              </a:lnSpc>
              <a:spcBef>
                <a:spcPts val="300"/>
              </a:spcBef>
              <a:spcAft>
                <a:spcPts val="300"/>
              </a:spcAft>
              <a:buFont typeface="Wingdings" panose="05000000000000000000" pitchFamily="2" charset="2"/>
              <a:buChar char="è"/>
            </a:pPr>
            <a:r>
              <a:rPr lang="en-US" sz="2800" b="1" dirty="0">
                <a:solidFill>
                  <a:srgbClr val="0070C0"/>
                </a:solidFill>
              </a:rPr>
              <a:t> </a:t>
            </a:r>
            <a:r>
              <a:rPr lang="en-US" sz="2800" b="1" dirty="0" smtClean="0">
                <a:solidFill>
                  <a:srgbClr val="0070C0"/>
                </a:solidFill>
              </a:rPr>
              <a:t>i.e</a:t>
            </a:r>
            <a:r>
              <a:rPr lang="en-US" sz="2800" b="1" dirty="0">
                <a:solidFill>
                  <a:srgbClr val="0070C0"/>
                </a:solidFill>
              </a:rPr>
              <a:t>. AS MONEY WITH GENERAL PURCHASING AND DEBT-SETTLEMENT POWER (SOCIETY-WIDE ACCEPTANCE/USE) </a:t>
            </a:r>
            <a:endParaRPr lang="en-US" sz="2800" dirty="0">
              <a:solidFill>
                <a:srgbClr val="0070C0"/>
              </a:solidFill>
            </a:endParaRPr>
          </a:p>
          <a:p>
            <a:pPr>
              <a:lnSpc>
                <a:spcPct val="150000"/>
              </a:lnSpc>
              <a:spcBef>
                <a:spcPts val="300"/>
              </a:spcBef>
              <a:spcAft>
                <a:spcPts val="300"/>
              </a:spcAft>
              <a:buFont typeface="Wingdings" panose="05000000000000000000" pitchFamily="2" charset="2"/>
              <a:buChar char="è"/>
            </a:pPr>
            <a:r>
              <a:rPr lang="en-US" sz="2800" b="1" dirty="0">
                <a:solidFill>
                  <a:srgbClr val="0070C0"/>
                </a:solidFill>
              </a:rPr>
              <a:t> </a:t>
            </a:r>
            <a:r>
              <a:rPr lang="en-US" sz="2800" b="1" dirty="0" smtClean="0">
                <a:solidFill>
                  <a:srgbClr val="0070C0"/>
                </a:solidFill>
              </a:rPr>
              <a:t>HENCE </a:t>
            </a:r>
            <a:r>
              <a:rPr lang="en-US" sz="2800" b="1" dirty="0">
                <a:solidFill>
                  <a:srgbClr val="0070C0"/>
                </a:solidFill>
              </a:rPr>
              <a:t>MONEY APPEARS TO BE A SOCIAL INSTITUTION BUT AT THE SAME TIME IT </a:t>
            </a:r>
            <a:r>
              <a:rPr lang="en-US" sz="2800" b="1" dirty="0" smtClean="0">
                <a:solidFill>
                  <a:srgbClr val="0070C0"/>
                </a:solidFill>
              </a:rPr>
              <a:t>RELIES ON </a:t>
            </a:r>
            <a:r>
              <a:rPr lang="en-US" sz="2800" b="1" dirty="0">
                <a:solidFill>
                  <a:srgbClr val="0070C0"/>
                </a:solidFill>
              </a:rPr>
              <a:t>PRIVATE (</a:t>
            </a:r>
            <a:r>
              <a:rPr lang="en-US" sz="2800" b="1" dirty="0" smtClean="0">
                <a:solidFill>
                  <a:srgbClr val="0070C0"/>
                </a:solidFill>
              </a:rPr>
              <a:t>DEBT) OPERATIONS </a:t>
            </a:r>
            <a:r>
              <a:rPr lang="en-US" sz="2800" b="1" dirty="0">
                <a:solidFill>
                  <a:srgbClr val="0070C0"/>
                </a:solidFill>
              </a:rPr>
              <a:t>SINCE IT </a:t>
            </a:r>
            <a:r>
              <a:rPr lang="en-US" sz="2800" b="1" cap="all" dirty="0" smtClean="0">
                <a:solidFill>
                  <a:srgbClr val="0070C0"/>
                </a:solidFill>
              </a:rPr>
              <a:t>mainly </a:t>
            </a:r>
            <a:r>
              <a:rPr lang="en-US" sz="2800" b="1" dirty="0" smtClean="0">
                <a:solidFill>
                  <a:srgbClr val="0070C0"/>
                </a:solidFill>
              </a:rPr>
              <a:t>COMES </a:t>
            </a:r>
            <a:r>
              <a:rPr lang="en-US" sz="2800" b="1" dirty="0">
                <a:solidFill>
                  <a:srgbClr val="0070C0"/>
                </a:solidFill>
              </a:rPr>
              <a:t>INTO THE PICTURE THROUGH THE PRIVATE FINANCING PROCESS.</a:t>
            </a:r>
            <a:endParaRPr lang="fr-FR" sz="2800" dirty="0">
              <a:solidFill>
                <a:srgbClr val="0070C0"/>
              </a:solidFill>
            </a:endParaRPr>
          </a:p>
        </p:txBody>
      </p:sp>
    </p:spTree>
    <p:extLst>
      <p:ext uri="{BB962C8B-B14F-4D97-AF65-F5344CB8AC3E}">
        <p14:creationId xmlns:p14="http://schemas.microsoft.com/office/powerpoint/2010/main" val="3566429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654</TotalTime>
  <Words>1580</Words>
  <Application>Microsoft Office PowerPoint</Application>
  <PresentationFormat>Grand écran</PresentationFormat>
  <Paragraphs>111</Paragraphs>
  <Slides>22</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Arial Black</vt:lpstr>
      <vt:lpstr>Calibri</vt:lpstr>
      <vt:lpstr>Trebuchet MS</vt:lpstr>
      <vt:lpstr>Tw Cen MT</vt:lpstr>
      <vt:lpstr>Wingdings</vt:lpstr>
      <vt:lpstr>Circuit</vt:lpstr>
      <vt:lpstr>Présentation PowerPoint</vt:lpstr>
      <vt:lpstr>   </vt:lpstr>
      <vt:lpstr>WORK PLAN</vt:lpstr>
      <vt:lpstr>Présentation PowerPoint</vt:lpstr>
      <vt:lpstr>Dominant beliefs in support of financialization :  In its Global Financial Stability Report (GFSR) of April 2006, the IMF argues that structural changes have made financial intermediaries much stronger:  “The positive assessment contained in the September 2005 GFSR that “the global financial system has yet again gathered strength and resilience” has been validated by recent developments.” (p. 1).  Innovative finance “derisked” the banking sector (Ibid) (Evidence (see following chart): banks’ net income increasing and nonperforming loans decreasing ) Greenspan (2005) also argued that: “increasingly complex financial instruments have contributed to the development of a far more flexible, efficient, and hence resilient financial system than the one that existed just a quarter-century ago”. </vt:lpstr>
      <vt:lpstr>Présentation PowerPoint</vt:lpstr>
      <vt:lpstr>Présentation PowerPoint</vt:lpstr>
      <vt:lpstr>  2. Monetary economy paradox: Finance as a double-edged sword  </vt:lpstr>
      <vt:lpstr>Présentation PowerPoint</vt:lpstr>
      <vt:lpstr>Présentation PowerPoint</vt:lpstr>
      <vt:lpstr>Présentation PowerPoint</vt:lpstr>
      <vt:lpstr>Présentation PowerPoint</vt:lpstr>
      <vt:lpstr>  Unfortunately, this has not been admitted before the 2007-2008 world-wide turmoil since the system-makers did repeatedly asserted the advantages of free financial markets.  Policies implemented from the late 1970s resulted in a generalized financialization:   * The ascendancy of shareholder value, … dominance of market-based financial systems over bank-based financial systems (Epstein, 2006)   * "the increasing dominance of the finance industry in the sum total of economic activity, of financial controllers in the management of corporations, of financial assets among total assets, of marketised securities and particularly equities among financial assets, of the stock market as a market for corporate control in determining corporate strategies…" (Dore, 2002)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A LOT FOR YOUR ATTENTION (AND PATIENCE)</vt:lpstr>
    </vt:vector>
  </TitlesOfParts>
  <Company>DSI 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Financialization and instability : what a “good” alternative regulatory system should look like? ST PETERSBURG STATE UNIVERSITY OF ECONOMICS (UNECON) St Petersburg, Russia  December 6, 2018</dc:title>
  <dc:creator>FARUK ULGEN</dc:creator>
  <cp:lastModifiedBy>CATHERINE CIESLA</cp:lastModifiedBy>
  <cp:revision>62</cp:revision>
  <dcterms:created xsi:type="dcterms:W3CDTF">2018-12-03T13:47:10Z</dcterms:created>
  <dcterms:modified xsi:type="dcterms:W3CDTF">2019-10-24T14:37:45Z</dcterms:modified>
</cp:coreProperties>
</file>