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7" r:id="rId3"/>
    <p:sldId id="259" r:id="rId4"/>
    <p:sldId id="258" r:id="rId5"/>
    <p:sldId id="260" r:id="rId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90" y="3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CD60DA-571A-4444-B429-B4EBCF9B47BB}"/>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MA"/>
          </a:p>
        </p:txBody>
      </p:sp>
      <p:sp>
        <p:nvSpPr>
          <p:cNvPr id="3" name="Sous-titre 2">
            <a:extLst>
              <a:ext uri="{FF2B5EF4-FFF2-40B4-BE49-F238E27FC236}">
                <a16:creationId xmlns:a16="http://schemas.microsoft.com/office/drawing/2014/main" id="{37D9B56F-3964-48AB-90CF-DB4A24ADE91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MA"/>
          </a:p>
        </p:txBody>
      </p:sp>
      <p:sp>
        <p:nvSpPr>
          <p:cNvPr id="4" name="Espace réservé de la date 3">
            <a:extLst>
              <a:ext uri="{FF2B5EF4-FFF2-40B4-BE49-F238E27FC236}">
                <a16:creationId xmlns:a16="http://schemas.microsoft.com/office/drawing/2014/main" id="{24803F11-619E-481C-A918-7DD14D15B252}"/>
              </a:ext>
            </a:extLst>
          </p:cNvPr>
          <p:cNvSpPr>
            <a:spLocks noGrp="1"/>
          </p:cNvSpPr>
          <p:nvPr>
            <p:ph type="dt" sz="half" idx="10"/>
          </p:nvPr>
        </p:nvSpPr>
        <p:spPr/>
        <p:txBody>
          <a:bodyPr/>
          <a:lstStyle/>
          <a:p>
            <a:fld id="{A6C872AE-CC06-433C-AADE-2D2F31329DC6}" type="datetimeFigureOut">
              <a:rPr lang="fr-MA" smtClean="0"/>
              <a:t>13/06/2025</a:t>
            </a:fld>
            <a:endParaRPr lang="fr-MA"/>
          </a:p>
        </p:txBody>
      </p:sp>
      <p:sp>
        <p:nvSpPr>
          <p:cNvPr id="5" name="Espace réservé du pied de page 4">
            <a:extLst>
              <a:ext uri="{FF2B5EF4-FFF2-40B4-BE49-F238E27FC236}">
                <a16:creationId xmlns:a16="http://schemas.microsoft.com/office/drawing/2014/main" id="{85E06097-7427-4267-9F9B-0A185ED46318}"/>
              </a:ext>
            </a:extLst>
          </p:cNvPr>
          <p:cNvSpPr>
            <a:spLocks noGrp="1"/>
          </p:cNvSpPr>
          <p:nvPr>
            <p:ph type="ftr" sz="quarter" idx="11"/>
          </p:nvPr>
        </p:nvSpPr>
        <p:spPr/>
        <p:txBody>
          <a:bodyPr/>
          <a:lstStyle/>
          <a:p>
            <a:endParaRPr lang="fr-MA"/>
          </a:p>
        </p:txBody>
      </p:sp>
      <p:sp>
        <p:nvSpPr>
          <p:cNvPr id="6" name="Espace réservé du numéro de diapositive 5">
            <a:extLst>
              <a:ext uri="{FF2B5EF4-FFF2-40B4-BE49-F238E27FC236}">
                <a16:creationId xmlns:a16="http://schemas.microsoft.com/office/drawing/2014/main" id="{2DF38D41-0FC2-480E-842C-35EC9BC7A283}"/>
              </a:ext>
            </a:extLst>
          </p:cNvPr>
          <p:cNvSpPr>
            <a:spLocks noGrp="1"/>
          </p:cNvSpPr>
          <p:nvPr>
            <p:ph type="sldNum" sz="quarter" idx="12"/>
          </p:nvPr>
        </p:nvSpPr>
        <p:spPr/>
        <p:txBody>
          <a:bodyPr/>
          <a:lstStyle/>
          <a:p>
            <a:fld id="{9AB7431D-2966-4E96-9941-A61A8C37FFEC}" type="slidenum">
              <a:rPr lang="fr-MA" smtClean="0"/>
              <a:t>‹N°›</a:t>
            </a:fld>
            <a:endParaRPr lang="fr-MA"/>
          </a:p>
        </p:txBody>
      </p:sp>
    </p:spTree>
    <p:extLst>
      <p:ext uri="{BB962C8B-B14F-4D97-AF65-F5344CB8AC3E}">
        <p14:creationId xmlns:p14="http://schemas.microsoft.com/office/powerpoint/2010/main" val="164723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AB2BA2-B1ED-439D-B405-A9C7E6E14D1B}"/>
              </a:ext>
            </a:extLst>
          </p:cNvPr>
          <p:cNvSpPr>
            <a:spLocks noGrp="1"/>
          </p:cNvSpPr>
          <p:nvPr>
            <p:ph type="title"/>
          </p:nvPr>
        </p:nvSpPr>
        <p:spPr/>
        <p:txBody>
          <a:bodyPr/>
          <a:lstStyle/>
          <a:p>
            <a:r>
              <a:rPr lang="fr-FR"/>
              <a:t>Modifiez le style du titre</a:t>
            </a:r>
            <a:endParaRPr lang="fr-MA"/>
          </a:p>
        </p:txBody>
      </p:sp>
      <p:sp>
        <p:nvSpPr>
          <p:cNvPr id="3" name="Espace réservé du texte vertical 2">
            <a:extLst>
              <a:ext uri="{FF2B5EF4-FFF2-40B4-BE49-F238E27FC236}">
                <a16:creationId xmlns:a16="http://schemas.microsoft.com/office/drawing/2014/main" id="{CA60B5C9-1467-4DC4-AD1A-C6E9DF5E9225}"/>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A"/>
          </a:p>
        </p:txBody>
      </p:sp>
      <p:sp>
        <p:nvSpPr>
          <p:cNvPr id="4" name="Espace réservé de la date 3">
            <a:extLst>
              <a:ext uri="{FF2B5EF4-FFF2-40B4-BE49-F238E27FC236}">
                <a16:creationId xmlns:a16="http://schemas.microsoft.com/office/drawing/2014/main" id="{4193925C-2B75-42D9-8880-913915B98F04}"/>
              </a:ext>
            </a:extLst>
          </p:cNvPr>
          <p:cNvSpPr>
            <a:spLocks noGrp="1"/>
          </p:cNvSpPr>
          <p:nvPr>
            <p:ph type="dt" sz="half" idx="10"/>
          </p:nvPr>
        </p:nvSpPr>
        <p:spPr/>
        <p:txBody>
          <a:bodyPr/>
          <a:lstStyle/>
          <a:p>
            <a:fld id="{A6C872AE-CC06-433C-AADE-2D2F31329DC6}" type="datetimeFigureOut">
              <a:rPr lang="fr-MA" smtClean="0"/>
              <a:t>13/06/2025</a:t>
            </a:fld>
            <a:endParaRPr lang="fr-MA"/>
          </a:p>
        </p:txBody>
      </p:sp>
      <p:sp>
        <p:nvSpPr>
          <p:cNvPr id="5" name="Espace réservé du pied de page 4">
            <a:extLst>
              <a:ext uri="{FF2B5EF4-FFF2-40B4-BE49-F238E27FC236}">
                <a16:creationId xmlns:a16="http://schemas.microsoft.com/office/drawing/2014/main" id="{E4BD6F42-3D61-43AC-BF07-ADC8740E1D0B}"/>
              </a:ext>
            </a:extLst>
          </p:cNvPr>
          <p:cNvSpPr>
            <a:spLocks noGrp="1"/>
          </p:cNvSpPr>
          <p:nvPr>
            <p:ph type="ftr" sz="quarter" idx="11"/>
          </p:nvPr>
        </p:nvSpPr>
        <p:spPr/>
        <p:txBody>
          <a:bodyPr/>
          <a:lstStyle/>
          <a:p>
            <a:endParaRPr lang="fr-MA"/>
          </a:p>
        </p:txBody>
      </p:sp>
      <p:sp>
        <p:nvSpPr>
          <p:cNvPr id="6" name="Espace réservé du numéro de diapositive 5">
            <a:extLst>
              <a:ext uri="{FF2B5EF4-FFF2-40B4-BE49-F238E27FC236}">
                <a16:creationId xmlns:a16="http://schemas.microsoft.com/office/drawing/2014/main" id="{B6FE5D4A-76B0-4FBF-ADA5-B1CFFFED9EE2}"/>
              </a:ext>
            </a:extLst>
          </p:cNvPr>
          <p:cNvSpPr>
            <a:spLocks noGrp="1"/>
          </p:cNvSpPr>
          <p:nvPr>
            <p:ph type="sldNum" sz="quarter" idx="12"/>
          </p:nvPr>
        </p:nvSpPr>
        <p:spPr/>
        <p:txBody>
          <a:bodyPr/>
          <a:lstStyle/>
          <a:p>
            <a:fld id="{9AB7431D-2966-4E96-9941-A61A8C37FFEC}" type="slidenum">
              <a:rPr lang="fr-MA" smtClean="0"/>
              <a:t>‹N°›</a:t>
            </a:fld>
            <a:endParaRPr lang="fr-MA"/>
          </a:p>
        </p:txBody>
      </p:sp>
    </p:spTree>
    <p:extLst>
      <p:ext uri="{BB962C8B-B14F-4D97-AF65-F5344CB8AC3E}">
        <p14:creationId xmlns:p14="http://schemas.microsoft.com/office/powerpoint/2010/main" val="884343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70451919-BA7A-412D-93D4-429188723F58}"/>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MA"/>
          </a:p>
        </p:txBody>
      </p:sp>
      <p:sp>
        <p:nvSpPr>
          <p:cNvPr id="3" name="Espace réservé du texte vertical 2">
            <a:extLst>
              <a:ext uri="{FF2B5EF4-FFF2-40B4-BE49-F238E27FC236}">
                <a16:creationId xmlns:a16="http://schemas.microsoft.com/office/drawing/2014/main" id="{A26C41BA-8D82-47F5-956C-14F02B3260B0}"/>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A"/>
          </a:p>
        </p:txBody>
      </p:sp>
      <p:sp>
        <p:nvSpPr>
          <p:cNvPr id="4" name="Espace réservé de la date 3">
            <a:extLst>
              <a:ext uri="{FF2B5EF4-FFF2-40B4-BE49-F238E27FC236}">
                <a16:creationId xmlns:a16="http://schemas.microsoft.com/office/drawing/2014/main" id="{3FCF33CB-2F9D-496E-9022-DDE7AE6D11F7}"/>
              </a:ext>
            </a:extLst>
          </p:cNvPr>
          <p:cNvSpPr>
            <a:spLocks noGrp="1"/>
          </p:cNvSpPr>
          <p:nvPr>
            <p:ph type="dt" sz="half" idx="10"/>
          </p:nvPr>
        </p:nvSpPr>
        <p:spPr/>
        <p:txBody>
          <a:bodyPr/>
          <a:lstStyle/>
          <a:p>
            <a:fld id="{A6C872AE-CC06-433C-AADE-2D2F31329DC6}" type="datetimeFigureOut">
              <a:rPr lang="fr-MA" smtClean="0"/>
              <a:t>13/06/2025</a:t>
            </a:fld>
            <a:endParaRPr lang="fr-MA"/>
          </a:p>
        </p:txBody>
      </p:sp>
      <p:sp>
        <p:nvSpPr>
          <p:cNvPr id="5" name="Espace réservé du pied de page 4">
            <a:extLst>
              <a:ext uri="{FF2B5EF4-FFF2-40B4-BE49-F238E27FC236}">
                <a16:creationId xmlns:a16="http://schemas.microsoft.com/office/drawing/2014/main" id="{6AA2CF5D-A81C-4590-9139-A59ED76344A0}"/>
              </a:ext>
            </a:extLst>
          </p:cNvPr>
          <p:cNvSpPr>
            <a:spLocks noGrp="1"/>
          </p:cNvSpPr>
          <p:nvPr>
            <p:ph type="ftr" sz="quarter" idx="11"/>
          </p:nvPr>
        </p:nvSpPr>
        <p:spPr/>
        <p:txBody>
          <a:bodyPr/>
          <a:lstStyle/>
          <a:p>
            <a:endParaRPr lang="fr-MA"/>
          </a:p>
        </p:txBody>
      </p:sp>
      <p:sp>
        <p:nvSpPr>
          <p:cNvPr id="6" name="Espace réservé du numéro de diapositive 5">
            <a:extLst>
              <a:ext uri="{FF2B5EF4-FFF2-40B4-BE49-F238E27FC236}">
                <a16:creationId xmlns:a16="http://schemas.microsoft.com/office/drawing/2014/main" id="{8243610E-D4D4-4F04-92E7-C4A659E5F303}"/>
              </a:ext>
            </a:extLst>
          </p:cNvPr>
          <p:cNvSpPr>
            <a:spLocks noGrp="1"/>
          </p:cNvSpPr>
          <p:nvPr>
            <p:ph type="sldNum" sz="quarter" idx="12"/>
          </p:nvPr>
        </p:nvSpPr>
        <p:spPr/>
        <p:txBody>
          <a:bodyPr/>
          <a:lstStyle/>
          <a:p>
            <a:fld id="{9AB7431D-2966-4E96-9941-A61A8C37FFEC}" type="slidenum">
              <a:rPr lang="fr-MA" smtClean="0"/>
              <a:t>‹N°›</a:t>
            </a:fld>
            <a:endParaRPr lang="fr-MA"/>
          </a:p>
        </p:txBody>
      </p:sp>
    </p:spTree>
    <p:extLst>
      <p:ext uri="{BB962C8B-B14F-4D97-AF65-F5344CB8AC3E}">
        <p14:creationId xmlns:p14="http://schemas.microsoft.com/office/powerpoint/2010/main" val="2877278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B9D6EE-EAD1-4510-A5AD-FCB66A229BBB}"/>
              </a:ext>
            </a:extLst>
          </p:cNvPr>
          <p:cNvSpPr>
            <a:spLocks noGrp="1"/>
          </p:cNvSpPr>
          <p:nvPr>
            <p:ph type="title"/>
          </p:nvPr>
        </p:nvSpPr>
        <p:spPr/>
        <p:txBody>
          <a:bodyPr/>
          <a:lstStyle/>
          <a:p>
            <a:r>
              <a:rPr lang="fr-FR"/>
              <a:t>Modifiez le style du titre</a:t>
            </a:r>
            <a:endParaRPr lang="fr-MA"/>
          </a:p>
        </p:txBody>
      </p:sp>
      <p:sp>
        <p:nvSpPr>
          <p:cNvPr id="3" name="Espace réservé du contenu 2">
            <a:extLst>
              <a:ext uri="{FF2B5EF4-FFF2-40B4-BE49-F238E27FC236}">
                <a16:creationId xmlns:a16="http://schemas.microsoft.com/office/drawing/2014/main" id="{4C4C4AD1-5276-457E-A156-37A6F269978D}"/>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A"/>
          </a:p>
        </p:txBody>
      </p:sp>
      <p:sp>
        <p:nvSpPr>
          <p:cNvPr id="4" name="Espace réservé de la date 3">
            <a:extLst>
              <a:ext uri="{FF2B5EF4-FFF2-40B4-BE49-F238E27FC236}">
                <a16:creationId xmlns:a16="http://schemas.microsoft.com/office/drawing/2014/main" id="{ADC7427D-6433-4B71-A405-A1B446DD20C7}"/>
              </a:ext>
            </a:extLst>
          </p:cNvPr>
          <p:cNvSpPr>
            <a:spLocks noGrp="1"/>
          </p:cNvSpPr>
          <p:nvPr>
            <p:ph type="dt" sz="half" idx="10"/>
          </p:nvPr>
        </p:nvSpPr>
        <p:spPr/>
        <p:txBody>
          <a:bodyPr/>
          <a:lstStyle/>
          <a:p>
            <a:fld id="{A6C872AE-CC06-433C-AADE-2D2F31329DC6}" type="datetimeFigureOut">
              <a:rPr lang="fr-MA" smtClean="0"/>
              <a:t>13/06/2025</a:t>
            </a:fld>
            <a:endParaRPr lang="fr-MA"/>
          </a:p>
        </p:txBody>
      </p:sp>
      <p:sp>
        <p:nvSpPr>
          <p:cNvPr id="5" name="Espace réservé du pied de page 4">
            <a:extLst>
              <a:ext uri="{FF2B5EF4-FFF2-40B4-BE49-F238E27FC236}">
                <a16:creationId xmlns:a16="http://schemas.microsoft.com/office/drawing/2014/main" id="{F5790F52-D5BE-49E3-93D8-69A1643445C1}"/>
              </a:ext>
            </a:extLst>
          </p:cNvPr>
          <p:cNvSpPr>
            <a:spLocks noGrp="1"/>
          </p:cNvSpPr>
          <p:nvPr>
            <p:ph type="ftr" sz="quarter" idx="11"/>
          </p:nvPr>
        </p:nvSpPr>
        <p:spPr/>
        <p:txBody>
          <a:bodyPr/>
          <a:lstStyle/>
          <a:p>
            <a:endParaRPr lang="fr-MA"/>
          </a:p>
        </p:txBody>
      </p:sp>
      <p:sp>
        <p:nvSpPr>
          <p:cNvPr id="6" name="Espace réservé du numéro de diapositive 5">
            <a:extLst>
              <a:ext uri="{FF2B5EF4-FFF2-40B4-BE49-F238E27FC236}">
                <a16:creationId xmlns:a16="http://schemas.microsoft.com/office/drawing/2014/main" id="{E890CE1D-9A52-42DC-84E1-3A9363388B7B}"/>
              </a:ext>
            </a:extLst>
          </p:cNvPr>
          <p:cNvSpPr>
            <a:spLocks noGrp="1"/>
          </p:cNvSpPr>
          <p:nvPr>
            <p:ph type="sldNum" sz="quarter" idx="12"/>
          </p:nvPr>
        </p:nvSpPr>
        <p:spPr/>
        <p:txBody>
          <a:bodyPr/>
          <a:lstStyle/>
          <a:p>
            <a:fld id="{9AB7431D-2966-4E96-9941-A61A8C37FFEC}" type="slidenum">
              <a:rPr lang="fr-MA" smtClean="0"/>
              <a:t>‹N°›</a:t>
            </a:fld>
            <a:endParaRPr lang="fr-MA"/>
          </a:p>
        </p:txBody>
      </p:sp>
    </p:spTree>
    <p:extLst>
      <p:ext uri="{BB962C8B-B14F-4D97-AF65-F5344CB8AC3E}">
        <p14:creationId xmlns:p14="http://schemas.microsoft.com/office/powerpoint/2010/main" val="1819868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6C2128-6EFB-4436-9619-16AF2C7B6488}"/>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MA"/>
          </a:p>
        </p:txBody>
      </p:sp>
      <p:sp>
        <p:nvSpPr>
          <p:cNvPr id="3" name="Espace réservé du texte 2">
            <a:extLst>
              <a:ext uri="{FF2B5EF4-FFF2-40B4-BE49-F238E27FC236}">
                <a16:creationId xmlns:a16="http://schemas.microsoft.com/office/drawing/2014/main" id="{31668651-EE74-4402-A248-D1AD2DEA193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4461C55-703C-4B55-8D17-BD79E3A7873A}"/>
              </a:ext>
            </a:extLst>
          </p:cNvPr>
          <p:cNvSpPr>
            <a:spLocks noGrp="1"/>
          </p:cNvSpPr>
          <p:nvPr>
            <p:ph type="dt" sz="half" idx="10"/>
          </p:nvPr>
        </p:nvSpPr>
        <p:spPr/>
        <p:txBody>
          <a:bodyPr/>
          <a:lstStyle/>
          <a:p>
            <a:fld id="{A6C872AE-CC06-433C-AADE-2D2F31329DC6}" type="datetimeFigureOut">
              <a:rPr lang="fr-MA" smtClean="0"/>
              <a:t>13/06/2025</a:t>
            </a:fld>
            <a:endParaRPr lang="fr-MA"/>
          </a:p>
        </p:txBody>
      </p:sp>
      <p:sp>
        <p:nvSpPr>
          <p:cNvPr id="5" name="Espace réservé du pied de page 4">
            <a:extLst>
              <a:ext uri="{FF2B5EF4-FFF2-40B4-BE49-F238E27FC236}">
                <a16:creationId xmlns:a16="http://schemas.microsoft.com/office/drawing/2014/main" id="{9AFF4D62-A4A7-4F4A-BD02-41B1A05406B9}"/>
              </a:ext>
            </a:extLst>
          </p:cNvPr>
          <p:cNvSpPr>
            <a:spLocks noGrp="1"/>
          </p:cNvSpPr>
          <p:nvPr>
            <p:ph type="ftr" sz="quarter" idx="11"/>
          </p:nvPr>
        </p:nvSpPr>
        <p:spPr/>
        <p:txBody>
          <a:bodyPr/>
          <a:lstStyle/>
          <a:p>
            <a:endParaRPr lang="fr-MA"/>
          </a:p>
        </p:txBody>
      </p:sp>
      <p:sp>
        <p:nvSpPr>
          <p:cNvPr id="6" name="Espace réservé du numéro de diapositive 5">
            <a:extLst>
              <a:ext uri="{FF2B5EF4-FFF2-40B4-BE49-F238E27FC236}">
                <a16:creationId xmlns:a16="http://schemas.microsoft.com/office/drawing/2014/main" id="{56D28108-D921-40FF-B816-6793C1FBA74F}"/>
              </a:ext>
            </a:extLst>
          </p:cNvPr>
          <p:cNvSpPr>
            <a:spLocks noGrp="1"/>
          </p:cNvSpPr>
          <p:nvPr>
            <p:ph type="sldNum" sz="quarter" idx="12"/>
          </p:nvPr>
        </p:nvSpPr>
        <p:spPr/>
        <p:txBody>
          <a:bodyPr/>
          <a:lstStyle/>
          <a:p>
            <a:fld id="{9AB7431D-2966-4E96-9941-A61A8C37FFEC}" type="slidenum">
              <a:rPr lang="fr-MA" smtClean="0"/>
              <a:t>‹N°›</a:t>
            </a:fld>
            <a:endParaRPr lang="fr-MA"/>
          </a:p>
        </p:txBody>
      </p:sp>
    </p:spTree>
    <p:extLst>
      <p:ext uri="{BB962C8B-B14F-4D97-AF65-F5344CB8AC3E}">
        <p14:creationId xmlns:p14="http://schemas.microsoft.com/office/powerpoint/2010/main" val="1516623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F70759-F8F1-47BB-9DAB-766DEB57E054}"/>
              </a:ext>
            </a:extLst>
          </p:cNvPr>
          <p:cNvSpPr>
            <a:spLocks noGrp="1"/>
          </p:cNvSpPr>
          <p:nvPr>
            <p:ph type="title"/>
          </p:nvPr>
        </p:nvSpPr>
        <p:spPr/>
        <p:txBody>
          <a:bodyPr/>
          <a:lstStyle/>
          <a:p>
            <a:r>
              <a:rPr lang="fr-FR"/>
              <a:t>Modifiez le style du titre</a:t>
            </a:r>
            <a:endParaRPr lang="fr-MA"/>
          </a:p>
        </p:txBody>
      </p:sp>
      <p:sp>
        <p:nvSpPr>
          <p:cNvPr id="3" name="Espace réservé du contenu 2">
            <a:extLst>
              <a:ext uri="{FF2B5EF4-FFF2-40B4-BE49-F238E27FC236}">
                <a16:creationId xmlns:a16="http://schemas.microsoft.com/office/drawing/2014/main" id="{5F2EC5E5-1780-48AD-805F-DE352DCE836D}"/>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A"/>
          </a:p>
        </p:txBody>
      </p:sp>
      <p:sp>
        <p:nvSpPr>
          <p:cNvPr id="4" name="Espace réservé du contenu 3">
            <a:extLst>
              <a:ext uri="{FF2B5EF4-FFF2-40B4-BE49-F238E27FC236}">
                <a16:creationId xmlns:a16="http://schemas.microsoft.com/office/drawing/2014/main" id="{698C9B73-3245-4106-B3D0-6593EFCF2922}"/>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A"/>
          </a:p>
        </p:txBody>
      </p:sp>
      <p:sp>
        <p:nvSpPr>
          <p:cNvPr id="5" name="Espace réservé de la date 4">
            <a:extLst>
              <a:ext uri="{FF2B5EF4-FFF2-40B4-BE49-F238E27FC236}">
                <a16:creationId xmlns:a16="http://schemas.microsoft.com/office/drawing/2014/main" id="{C6F834B8-2784-4C0F-85C6-1AA85E5B5368}"/>
              </a:ext>
            </a:extLst>
          </p:cNvPr>
          <p:cNvSpPr>
            <a:spLocks noGrp="1"/>
          </p:cNvSpPr>
          <p:nvPr>
            <p:ph type="dt" sz="half" idx="10"/>
          </p:nvPr>
        </p:nvSpPr>
        <p:spPr/>
        <p:txBody>
          <a:bodyPr/>
          <a:lstStyle/>
          <a:p>
            <a:fld id="{A6C872AE-CC06-433C-AADE-2D2F31329DC6}" type="datetimeFigureOut">
              <a:rPr lang="fr-MA" smtClean="0"/>
              <a:t>13/06/2025</a:t>
            </a:fld>
            <a:endParaRPr lang="fr-MA"/>
          </a:p>
        </p:txBody>
      </p:sp>
      <p:sp>
        <p:nvSpPr>
          <p:cNvPr id="6" name="Espace réservé du pied de page 5">
            <a:extLst>
              <a:ext uri="{FF2B5EF4-FFF2-40B4-BE49-F238E27FC236}">
                <a16:creationId xmlns:a16="http://schemas.microsoft.com/office/drawing/2014/main" id="{060F6D7B-330A-49D0-892A-BD82038F8EE6}"/>
              </a:ext>
            </a:extLst>
          </p:cNvPr>
          <p:cNvSpPr>
            <a:spLocks noGrp="1"/>
          </p:cNvSpPr>
          <p:nvPr>
            <p:ph type="ftr" sz="quarter" idx="11"/>
          </p:nvPr>
        </p:nvSpPr>
        <p:spPr/>
        <p:txBody>
          <a:bodyPr/>
          <a:lstStyle/>
          <a:p>
            <a:endParaRPr lang="fr-MA"/>
          </a:p>
        </p:txBody>
      </p:sp>
      <p:sp>
        <p:nvSpPr>
          <p:cNvPr id="7" name="Espace réservé du numéro de diapositive 6">
            <a:extLst>
              <a:ext uri="{FF2B5EF4-FFF2-40B4-BE49-F238E27FC236}">
                <a16:creationId xmlns:a16="http://schemas.microsoft.com/office/drawing/2014/main" id="{E225A982-49EF-4A2A-A0FA-EF010FE209B5}"/>
              </a:ext>
            </a:extLst>
          </p:cNvPr>
          <p:cNvSpPr>
            <a:spLocks noGrp="1"/>
          </p:cNvSpPr>
          <p:nvPr>
            <p:ph type="sldNum" sz="quarter" idx="12"/>
          </p:nvPr>
        </p:nvSpPr>
        <p:spPr/>
        <p:txBody>
          <a:bodyPr/>
          <a:lstStyle/>
          <a:p>
            <a:fld id="{9AB7431D-2966-4E96-9941-A61A8C37FFEC}" type="slidenum">
              <a:rPr lang="fr-MA" smtClean="0"/>
              <a:t>‹N°›</a:t>
            </a:fld>
            <a:endParaRPr lang="fr-MA"/>
          </a:p>
        </p:txBody>
      </p:sp>
    </p:spTree>
    <p:extLst>
      <p:ext uri="{BB962C8B-B14F-4D97-AF65-F5344CB8AC3E}">
        <p14:creationId xmlns:p14="http://schemas.microsoft.com/office/powerpoint/2010/main" val="2037550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791610-79BD-4C8B-8B29-F3D9552B16AB}"/>
              </a:ext>
            </a:extLst>
          </p:cNvPr>
          <p:cNvSpPr>
            <a:spLocks noGrp="1"/>
          </p:cNvSpPr>
          <p:nvPr>
            <p:ph type="title"/>
          </p:nvPr>
        </p:nvSpPr>
        <p:spPr>
          <a:xfrm>
            <a:off x="839788" y="365125"/>
            <a:ext cx="10515600" cy="1325563"/>
          </a:xfrm>
        </p:spPr>
        <p:txBody>
          <a:bodyPr/>
          <a:lstStyle/>
          <a:p>
            <a:r>
              <a:rPr lang="fr-FR"/>
              <a:t>Modifiez le style du titre</a:t>
            </a:r>
            <a:endParaRPr lang="fr-MA"/>
          </a:p>
        </p:txBody>
      </p:sp>
      <p:sp>
        <p:nvSpPr>
          <p:cNvPr id="3" name="Espace réservé du texte 2">
            <a:extLst>
              <a:ext uri="{FF2B5EF4-FFF2-40B4-BE49-F238E27FC236}">
                <a16:creationId xmlns:a16="http://schemas.microsoft.com/office/drawing/2014/main" id="{2F51B279-A375-4B6A-9FC9-BAA84B9CDF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CDA70D1-DAC5-418D-8B0D-86E7C0A68FF7}"/>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A"/>
          </a:p>
        </p:txBody>
      </p:sp>
      <p:sp>
        <p:nvSpPr>
          <p:cNvPr id="5" name="Espace réservé du texte 4">
            <a:extLst>
              <a:ext uri="{FF2B5EF4-FFF2-40B4-BE49-F238E27FC236}">
                <a16:creationId xmlns:a16="http://schemas.microsoft.com/office/drawing/2014/main" id="{BAF3D48A-E3A8-444D-9CB0-99DF1BA5C5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B29A6E7E-22D5-44AF-A3E5-8C997EAB5AC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A"/>
          </a:p>
        </p:txBody>
      </p:sp>
      <p:sp>
        <p:nvSpPr>
          <p:cNvPr id="7" name="Espace réservé de la date 6">
            <a:extLst>
              <a:ext uri="{FF2B5EF4-FFF2-40B4-BE49-F238E27FC236}">
                <a16:creationId xmlns:a16="http://schemas.microsoft.com/office/drawing/2014/main" id="{C7838B0E-98B5-4754-8832-F6BF18C0B97F}"/>
              </a:ext>
            </a:extLst>
          </p:cNvPr>
          <p:cNvSpPr>
            <a:spLocks noGrp="1"/>
          </p:cNvSpPr>
          <p:nvPr>
            <p:ph type="dt" sz="half" idx="10"/>
          </p:nvPr>
        </p:nvSpPr>
        <p:spPr/>
        <p:txBody>
          <a:bodyPr/>
          <a:lstStyle/>
          <a:p>
            <a:fld id="{A6C872AE-CC06-433C-AADE-2D2F31329DC6}" type="datetimeFigureOut">
              <a:rPr lang="fr-MA" smtClean="0"/>
              <a:t>13/06/2025</a:t>
            </a:fld>
            <a:endParaRPr lang="fr-MA"/>
          </a:p>
        </p:txBody>
      </p:sp>
      <p:sp>
        <p:nvSpPr>
          <p:cNvPr id="8" name="Espace réservé du pied de page 7">
            <a:extLst>
              <a:ext uri="{FF2B5EF4-FFF2-40B4-BE49-F238E27FC236}">
                <a16:creationId xmlns:a16="http://schemas.microsoft.com/office/drawing/2014/main" id="{CD997A16-62A6-469B-956F-B38CF0D283E6}"/>
              </a:ext>
            </a:extLst>
          </p:cNvPr>
          <p:cNvSpPr>
            <a:spLocks noGrp="1"/>
          </p:cNvSpPr>
          <p:nvPr>
            <p:ph type="ftr" sz="quarter" idx="11"/>
          </p:nvPr>
        </p:nvSpPr>
        <p:spPr/>
        <p:txBody>
          <a:bodyPr/>
          <a:lstStyle/>
          <a:p>
            <a:endParaRPr lang="fr-MA"/>
          </a:p>
        </p:txBody>
      </p:sp>
      <p:sp>
        <p:nvSpPr>
          <p:cNvPr id="9" name="Espace réservé du numéro de diapositive 8">
            <a:extLst>
              <a:ext uri="{FF2B5EF4-FFF2-40B4-BE49-F238E27FC236}">
                <a16:creationId xmlns:a16="http://schemas.microsoft.com/office/drawing/2014/main" id="{3B66D633-4EC3-4E0A-A78F-6678F0FAF53B}"/>
              </a:ext>
            </a:extLst>
          </p:cNvPr>
          <p:cNvSpPr>
            <a:spLocks noGrp="1"/>
          </p:cNvSpPr>
          <p:nvPr>
            <p:ph type="sldNum" sz="quarter" idx="12"/>
          </p:nvPr>
        </p:nvSpPr>
        <p:spPr/>
        <p:txBody>
          <a:bodyPr/>
          <a:lstStyle/>
          <a:p>
            <a:fld id="{9AB7431D-2966-4E96-9941-A61A8C37FFEC}" type="slidenum">
              <a:rPr lang="fr-MA" smtClean="0"/>
              <a:t>‹N°›</a:t>
            </a:fld>
            <a:endParaRPr lang="fr-MA"/>
          </a:p>
        </p:txBody>
      </p:sp>
    </p:spTree>
    <p:extLst>
      <p:ext uri="{BB962C8B-B14F-4D97-AF65-F5344CB8AC3E}">
        <p14:creationId xmlns:p14="http://schemas.microsoft.com/office/powerpoint/2010/main" val="1830154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0707C9-7FF7-46F2-9844-340199DC2DC2}"/>
              </a:ext>
            </a:extLst>
          </p:cNvPr>
          <p:cNvSpPr>
            <a:spLocks noGrp="1"/>
          </p:cNvSpPr>
          <p:nvPr>
            <p:ph type="title"/>
          </p:nvPr>
        </p:nvSpPr>
        <p:spPr/>
        <p:txBody>
          <a:bodyPr/>
          <a:lstStyle/>
          <a:p>
            <a:r>
              <a:rPr lang="fr-FR"/>
              <a:t>Modifiez le style du titre</a:t>
            </a:r>
            <a:endParaRPr lang="fr-MA"/>
          </a:p>
        </p:txBody>
      </p:sp>
      <p:sp>
        <p:nvSpPr>
          <p:cNvPr id="3" name="Espace réservé de la date 2">
            <a:extLst>
              <a:ext uri="{FF2B5EF4-FFF2-40B4-BE49-F238E27FC236}">
                <a16:creationId xmlns:a16="http://schemas.microsoft.com/office/drawing/2014/main" id="{3E3BFABC-EC25-40B4-956C-C82699414B38}"/>
              </a:ext>
            </a:extLst>
          </p:cNvPr>
          <p:cNvSpPr>
            <a:spLocks noGrp="1"/>
          </p:cNvSpPr>
          <p:nvPr>
            <p:ph type="dt" sz="half" idx="10"/>
          </p:nvPr>
        </p:nvSpPr>
        <p:spPr/>
        <p:txBody>
          <a:bodyPr/>
          <a:lstStyle/>
          <a:p>
            <a:fld id="{A6C872AE-CC06-433C-AADE-2D2F31329DC6}" type="datetimeFigureOut">
              <a:rPr lang="fr-MA" smtClean="0"/>
              <a:t>13/06/2025</a:t>
            </a:fld>
            <a:endParaRPr lang="fr-MA"/>
          </a:p>
        </p:txBody>
      </p:sp>
      <p:sp>
        <p:nvSpPr>
          <p:cNvPr id="4" name="Espace réservé du pied de page 3">
            <a:extLst>
              <a:ext uri="{FF2B5EF4-FFF2-40B4-BE49-F238E27FC236}">
                <a16:creationId xmlns:a16="http://schemas.microsoft.com/office/drawing/2014/main" id="{B51DF5CF-FC88-436C-B88F-B96338377B96}"/>
              </a:ext>
            </a:extLst>
          </p:cNvPr>
          <p:cNvSpPr>
            <a:spLocks noGrp="1"/>
          </p:cNvSpPr>
          <p:nvPr>
            <p:ph type="ftr" sz="quarter" idx="11"/>
          </p:nvPr>
        </p:nvSpPr>
        <p:spPr/>
        <p:txBody>
          <a:bodyPr/>
          <a:lstStyle/>
          <a:p>
            <a:endParaRPr lang="fr-MA"/>
          </a:p>
        </p:txBody>
      </p:sp>
      <p:sp>
        <p:nvSpPr>
          <p:cNvPr id="5" name="Espace réservé du numéro de diapositive 4">
            <a:extLst>
              <a:ext uri="{FF2B5EF4-FFF2-40B4-BE49-F238E27FC236}">
                <a16:creationId xmlns:a16="http://schemas.microsoft.com/office/drawing/2014/main" id="{517C21F4-0A03-4FCD-B627-EAB6809BFF74}"/>
              </a:ext>
            </a:extLst>
          </p:cNvPr>
          <p:cNvSpPr>
            <a:spLocks noGrp="1"/>
          </p:cNvSpPr>
          <p:nvPr>
            <p:ph type="sldNum" sz="quarter" idx="12"/>
          </p:nvPr>
        </p:nvSpPr>
        <p:spPr/>
        <p:txBody>
          <a:bodyPr/>
          <a:lstStyle/>
          <a:p>
            <a:fld id="{9AB7431D-2966-4E96-9941-A61A8C37FFEC}" type="slidenum">
              <a:rPr lang="fr-MA" smtClean="0"/>
              <a:t>‹N°›</a:t>
            </a:fld>
            <a:endParaRPr lang="fr-MA"/>
          </a:p>
        </p:txBody>
      </p:sp>
    </p:spTree>
    <p:extLst>
      <p:ext uri="{BB962C8B-B14F-4D97-AF65-F5344CB8AC3E}">
        <p14:creationId xmlns:p14="http://schemas.microsoft.com/office/powerpoint/2010/main" val="2283312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51C5B6AB-5F9D-4BFD-97BD-2F3F6F76D133}"/>
              </a:ext>
            </a:extLst>
          </p:cNvPr>
          <p:cNvSpPr>
            <a:spLocks noGrp="1"/>
          </p:cNvSpPr>
          <p:nvPr>
            <p:ph type="dt" sz="half" idx="10"/>
          </p:nvPr>
        </p:nvSpPr>
        <p:spPr/>
        <p:txBody>
          <a:bodyPr/>
          <a:lstStyle/>
          <a:p>
            <a:fld id="{A6C872AE-CC06-433C-AADE-2D2F31329DC6}" type="datetimeFigureOut">
              <a:rPr lang="fr-MA" smtClean="0"/>
              <a:t>13/06/2025</a:t>
            </a:fld>
            <a:endParaRPr lang="fr-MA"/>
          </a:p>
        </p:txBody>
      </p:sp>
      <p:sp>
        <p:nvSpPr>
          <p:cNvPr id="3" name="Espace réservé du pied de page 2">
            <a:extLst>
              <a:ext uri="{FF2B5EF4-FFF2-40B4-BE49-F238E27FC236}">
                <a16:creationId xmlns:a16="http://schemas.microsoft.com/office/drawing/2014/main" id="{8A25D6D2-A0B0-4682-A5B2-CEA6C20A0738}"/>
              </a:ext>
            </a:extLst>
          </p:cNvPr>
          <p:cNvSpPr>
            <a:spLocks noGrp="1"/>
          </p:cNvSpPr>
          <p:nvPr>
            <p:ph type="ftr" sz="quarter" idx="11"/>
          </p:nvPr>
        </p:nvSpPr>
        <p:spPr/>
        <p:txBody>
          <a:bodyPr/>
          <a:lstStyle/>
          <a:p>
            <a:endParaRPr lang="fr-MA"/>
          </a:p>
        </p:txBody>
      </p:sp>
      <p:sp>
        <p:nvSpPr>
          <p:cNvPr id="4" name="Espace réservé du numéro de diapositive 3">
            <a:extLst>
              <a:ext uri="{FF2B5EF4-FFF2-40B4-BE49-F238E27FC236}">
                <a16:creationId xmlns:a16="http://schemas.microsoft.com/office/drawing/2014/main" id="{4D0E5258-FB42-4AC7-9645-08542493491C}"/>
              </a:ext>
            </a:extLst>
          </p:cNvPr>
          <p:cNvSpPr>
            <a:spLocks noGrp="1"/>
          </p:cNvSpPr>
          <p:nvPr>
            <p:ph type="sldNum" sz="quarter" idx="12"/>
          </p:nvPr>
        </p:nvSpPr>
        <p:spPr/>
        <p:txBody>
          <a:bodyPr/>
          <a:lstStyle/>
          <a:p>
            <a:fld id="{9AB7431D-2966-4E96-9941-A61A8C37FFEC}" type="slidenum">
              <a:rPr lang="fr-MA" smtClean="0"/>
              <a:t>‹N°›</a:t>
            </a:fld>
            <a:endParaRPr lang="fr-MA"/>
          </a:p>
        </p:txBody>
      </p:sp>
    </p:spTree>
    <p:extLst>
      <p:ext uri="{BB962C8B-B14F-4D97-AF65-F5344CB8AC3E}">
        <p14:creationId xmlns:p14="http://schemas.microsoft.com/office/powerpoint/2010/main" val="298831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9766C4-1C59-453B-81CC-964AFD5669E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MA"/>
          </a:p>
        </p:txBody>
      </p:sp>
      <p:sp>
        <p:nvSpPr>
          <p:cNvPr id="3" name="Espace réservé du contenu 2">
            <a:extLst>
              <a:ext uri="{FF2B5EF4-FFF2-40B4-BE49-F238E27FC236}">
                <a16:creationId xmlns:a16="http://schemas.microsoft.com/office/drawing/2014/main" id="{0C203690-1942-491D-BA13-E231D775A1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A"/>
          </a:p>
        </p:txBody>
      </p:sp>
      <p:sp>
        <p:nvSpPr>
          <p:cNvPr id="4" name="Espace réservé du texte 3">
            <a:extLst>
              <a:ext uri="{FF2B5EF4-FFF2-40B4-BE49-F238E27FC236}">
                <a16:creationId xmlns:a16="http://schemas.microsoft.com/office/drawing/2014/main" id="{C050B159-7B59-4CE0-AA46-A259E74A44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33A8E32-5A68-49BF-B7B8-D5FA0F249A21}"/>
              </a:ext>
            </a:extLst>
          </p:cNvPr>
          <p:cNvSpPr>
            <a:spLocks noGrp="1"/>
          </p:cNvSpPr>
          <p:nvPr>
            <p:ph type="dt" sz="half" idx="10"/>
          </p:nvPr>
        </p:nvSpPr>
        <p:spPr/>
        <p:txBody>
          <a:bodyPr/>
          <a:lstStyle/>
          <a:p>
            <a:fld id="{A6C872AE-CC06-433C-AADE-2D2F31329DC6}" type="datetimeFigureOut">
              <a:rPr lang="fr-MA" smtClean="0"/>
              <a:t>13/06/2025</a:t>
            </a:fld>
            <a:endParaRPr lang="fr-MA"/>
          </a:p>
        </p:txBody>
      </p:sp>
      <p:sp>
        <p:nvSpPr>
          <p:cNvPr id="6" name="Espace réservé du pied de page 5">
            <a:extLst>
              <a:ext uri="{FF2B5EF4-FFF2-40B4-BE49-F238E27FC236}">
                <a16:creationId xmlns:a16="http://schemas.microsoft.com/office/drawing/2014/main" id="{95F0E4D7-CCCB-4980-95D5-AF0E84FC0489}"/>
              </a:ext>
            </a:extLst>
          </p:cNvPr>
          <p:cNvSpPr>
            <a:spLocks noGrp="1"/>
          </p:cNvSpPr>
          <p:nvPr>
            <p:ph type="ftr" sz="quarter" idx="11"/>
          </p:nvPr>
        </p:nvSpPr>
        <p:spPr/>
        <p:txBody>
          <a:bodyPr/>
          <a:lstStyle/>
          <a:p>
            <a:endParaRPr lang="fr-MA"/>
          </a:p>
        </p:txBody>
      </p:sp>
      <p:sp>
        <p:nvSpPr>
          <p:cNvPr id="7" name="Espace réservé du numéro de diapositive 6">
            <a:extLst>
              <a:ext uri="{FF2B5EF4-FFF2-40B4-BE49-F238E27FC236}">
                <a16:creationId xmlns:a16="http://schemas.microsoft.com/office/drawing/2014/main" id="{C322093C-BB94-4CCE-B419-CD7C38869C89}"/>
              </a:ext>
            </a:extLst>
          </p:cNvPr>
          <p:cNvSpPr>
            <a:spLocks noGrp="1"/>
          </p:cNvSpPr>
          <p:nvPr>
            <p:ph type="sldNum" sz="quarter" idx="12"/>
          </p:nvPr>
        </p:nvSpPr>
        <p:spPr/>
        <p:txBody>
          <a:bodyPr/>
          <a:lstStyle/>
          <a:p>
            <a:fld id="{9AB7431D-2966-4E96-9941-A61A8C37FFEC}" type="slidenum">
              <a:rPr lang="fr-MA" smtClean="0"/>
              <a:t>‹N°›</a:t>
            </a:fld>
            <a:endParaRPr lang="fr-MA"/>
          </a:p>
        </p:txBody>
      </p:sp>
    </p:spTree>
    <p:extLst>
      <p:ext uri="{BB962C8B-B14F-4D97-AF65-F5344CB8AC3E}">
        <p14:creationId xmlns:p14="http://schemas.microsoft.com/office/powerpoint/2010/main" val="1555328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55662D-37B8-43DB-82B4-133DE2C3C5D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MA"/>
          </a:p>
        </p:txBody>
      </p:sp>
      <p:sp>
        <p:nvSpPr>
          <p:cNvPr id="3" name="Espace réservé pour une image  2">
            <a:extLst>
              <a:ext uri="{FF2B5EF4-FFF2-40B4-BE49-F238E27FC236}">
                <a16:creationId xmlns:a16="http://schemas.microsoft.com/office/drawing/2014/main" id="{B85312C5-BB69-4C6C-9C15-43510091257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MA"/>
          </a:p>
        </p:txBody>
      </p:sp>
      <p:sp>
        <p:nvSpPr>
          <p:cNvPr id="4" name="Espace réservé du texte 3">
            <a:extLst>
              <a:ext uri="{FF2B5EF4-FFF2-40B4-BE49-F238E27FC236}">
                <a16:creationId xmlns:a16="http://schemas.microsoft.com/office/drawing/2014/main" id="{5FD4FF73-69BE-4375-ABE4-25A70F8F60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9D4D06E-1477-47C2-ADE2-821C9BB86528}"/>
              </a:ext>
            </a:extLst>
          </p:cNvPr>
          <p:cNvSpPr>
            <a:spLocks noGrp="1"/>
          </p:cNvSpPr>
          <p:nvPr>
            <p:ph type="dt" sz="half" idx="10"/>
          </p:nvPr>
        </p:nvSpPr>
        <p:spPr/>
        <p:txBody>
          <a:bodyPr/>
          <a:lstStyle/>
          <a:p>
            <a:fld id="{A6C872AE-CC06-433C-AADE-2D2F31329DC6}" type="datetimeFigureOut">
              <a:rPr lang="fr-MA" smtClean="0"/>
              <a:t>13/06/2025</a:t>
            </a:fld>
            <a:endParaRPr lang="fr-MA"/>
          </a:p>
        </p:txBody>
      </p:sp>
      <p:sp>
        <p:nvSpPr>
          <p:cNvPr id="6" name="Espace réservé du pied de page 5">
            <a:extLst>
              <a:ext uri="{FF2B5EF4-FFF2-40B4-BE49-F238E27FC236}">
                <a16:creationId xmlns:a16="http://schemas.microsoft.com/office/drawing/2014/main" id="{8D631C91-D5EE-4F0C-80E0-B376C2D69EC2}"/>
              </a:ext>
            </a:extLst>
          </p:cNvPr>
          <p:cNvSpPr>
            <a:spLocks noGrp="1"/>
          </p:cNvSpPr>
          <p:nvPr>
            <p:ph type="ftr" sz="quarter" idx="11"/>
          </p:nvPr>
        </p:nvSpPr>
        <p:spPr/>
        <p:txBody>
          <a:bodyPr/>
          <a:lstStyle/>
          <a:p>
            <a:endParaRPr lang="fr-MA"/>
          </a:p>
        </p:txBody>
      </p:sp>
      <p:sp>
        <p:nvSpPr>
          <p:cNvPr id="7" name="Espace réservé du numéro de diapositive 6">
            <a:extLst>
              <a:ext uri="{FF2B5EF4-FFF2-40B4-BE49-F238E27FC236}">
                <a16:creationId xmlns:a16="http://schemas.microsoft.com/office/drawing/2014/main" id="{2C53CC34-91F0-472D-BD58-D06406E786A4}"/>
              </a:ext>
            </a:extLst>
          </p:cNvPr>
          <p:cNvSpPr>
            <a:spLocks noGrp="1"/>
          </p:cNvSpPr>
          <p:nvPr>
            <p:ph type="sldNum" sz="quarter" idx="12"/>
          </p:nvPr>
        </p:nvSpPr>
        <p:spPr/>
        <p:txBody>
          <a:bodyPr/>
          <a:lstStyle/>
          <a:p>
            <a:fld id="{9AB7431D-2966-4E96-9941-A61A8C37FFEC}" type="slidenum">
              <a:rPr lang="fr-MA" smtClean="0"/>
              <a:t>‹N°›</a:t>
            </a:fld>
            <a:endParaRPr lang="fr-MA"/>
          </a:p>
        </p:txBody>
      </p:sp>
    </p:spTree>
    <p:extLst>
      <p:ext uri="{BB962C8B-B14F-4D97-AF65-F5344CB8AC3E}">
        <p14:creationId xmlns:p14="http://schemas.microsoft.com/office/powerpoint/2010/main" val="1770078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80BDD4D4-A538-4C33-AE30-802DF9219A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MA"/>
          </a:p>
        </p:txBody>
      </p:sp>
      <p:sp>
        <p:nvSpPr>
          <p:cNvPr id="3" name="Espace réservé du texte 2">
            <a:extLst>
              <a:ext uri="{FF2B5EF4-FFF2-40B4-BE49-F238E27FC236}">
                <a16:creationId xmlns:a16="http://schemas.microsoft.com/office/drawing/2014/main" id="{A27E6818-D515-4FD1-BB86-7E00418EB6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A"/>
          </a:p>
        </p:txBody>
      </p:sp>
      <p:sp>
        <p:nvSpPr>
          <p:cNvPr id="4" name="Espace réservé de la date 3">
            <a:extLst>
              <a:ext uri="{FF2B5EF4-FFF2-40B4-BE49-F238E27FC236}">
                <a16:creationId xmlns:a16="http://schemas.microsoft.com/office/drawing/2014/main" id="{50345D8A-55DC-4525-8F52-AFB476BA92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C872AE-CC06-433C-AADE-2D2F31329DC6}" type="datetimeFigureOut">
              <a:rPr lang="fr-MA" smtClean="0"/>
              <a:t>13/06/2025</a:t>
            </a:fld>
            <a:endParaRPr lang="fr-MA"/>
          </a:p>
        </p:txBody>
      </p:sp>
      <p:sp>
        <p:nvSpPr>
          <p:cNvPr id="5" name="Espace réservé du pied de page 4">
            <a:extLst>
              <a:ext uri="{FF2B5EF4-FFF2-40B4-BE49-F238E27FC236}">
                <a16:creationId xmlns:a16="http://schemas.microsoft.com/office/drawing/2014/main" id="{79F60177-B25C-4FC7-9BA4-9B155BCB91C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MA"/>
          </a:p>
        </p:txBody>
      </p:sp>
      <p:sp>
        <p:nvSpPr>
          <p:cNvPr id="6" name="Espace réservé du numéro de diapositive 5">
            <a:extLst>
              <a:ext uri="{FF2B5EF4-FFF2-40B4-BE49-F238E27FC236}">
                <a16:creationId xmlns:a16="http://schemas.microsoft.com/office/drawing/2014/main" id="{EFEE5C11-4CF3-41EC-B821-204A6578DB7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B7431D-2966-4E96-9941-A61A8C37FFEC}" type="slidenum">
              <a:rPr lang="fr-MA" smtClean="0"/>
              <a:t>‹N°›</a:t>
            </a:fld>
            <a:endParaRPr lang="fr-MA"/>
          </a:p>
        </p:txBody>
      </p:sp>
    </p:spTree>
    <p:extLst>
      <p:ext uri="{BB962C8B-B14F-4D97-AF65-F5344CB8AC3E}">
        <p14:creationId xmlns:p14="http://schemas.microsoft.com/office/powerpoint/2010/main" val="23743127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ACE9C0-9AA9-45D8-99CB-B9C067B945DB}"/>
              </a:ext>
            </a:extLst>
          </p:cNvPr>
          <p:cNvSpPr>
            <a:spLocks noGrp="1"/>
          </p:cNvSpPr>
          <p:nvPr>
            <p:ph type="ctrTitle"/>
          </p:nvPr>
        </p:nvSpPr>
        <p:spPr>
          <a:xfrm>
            <a:off x="1524000" y="1933844"/>
            <a:ext cx="9144000" cy="1560270"/>
          </a:xfrm>
        </p:spPr>
        <p:txBody>
          <a:bodyPr>
            <a:noAutofit/>
          </a:bodyPr>
          <a:lstStyle/>
          <a:p>
            <a:r>
              <a:rPr lang="fr-MA" sz="2000" b="1" dirty="0">
                <a:latin typeface="+mn-lt"/>
              </a:rPr>
              <a:t>THE INFORMAL ECONOMY IN THE MENA REGION: SCALE, TRENDS AND FORMALISATION</a:t>
            </a:r>
            <a:br>
              <a:rPr lang="fr-MA" sz="2000" b="1" dirty="0">
                <a:latin typeface="+mn-lt"/>
              </a:rPr>
            </a:br>
            <a:r>
              <a:rPr lang="fr-MA" sz="2000" b="1" dirty="0">
                <a:latin typeface="+mn-lt"/>
              </a:rPr>
              <a:t>JUNE 13th, 2025</a:t>
            </a:r>
            <a:br>
              <a:rPr lang="fr-MA" sz="2000" dirty="0">
                <a:latin typeface="+mn-lt"/>
              </a:rPr>
            </a:br>
            <a:r>
              <a:rPr lang="fr-MA" sz="2000" dirty="0">
                <a:latin typeface="+mn-lt"/>
              </a:rPr>
              <a:t>IUT de Valence, Salle Ada Lovelace (salle du Conseil),</a:t>
            </a:r>
            <a:br>
              <a:rPr lang="fr-MA" sz="2000" dirty="0">
                <a:latin typeface="+mn-lt"/>
              </a:rPr>
            </a:br>
            <a:r>
              <a:rPr lang="fr-MA" sz="2000" dirty="0">
                <a:latin typeface="+mn-lt"/>
              </a:rPr>
              <a:t>51 rue Barthélemy de Laffemas, 26000 VALENCE</a:t>
            </a:r>
          </a:p>
        </p:txBody>
      </p:sp>
      <p:sp>
        <p:nvSpPr>
          <p:cNvPr id="3" name="Sous-titre 2">
            <a:extLst>
              <a:ext uri="{FF2B5EF4-FFF2-40B4-BE49-F238E27FC236}">
                <a16:creationId xmlns:a16="http://schemas.microsoft.com/office/drawing/2014/main" id="{84A025B1-9726-4FC2-A127-B24D3A980DB9}"/>
              </a:ext>
            </a:extLst>
          </p:cNvPr>
          <p:cNvSpPr>
            <a:spLocks noGrp="1"/>
          </p:cNvSpPr>
          <p:nvPr>
            <p:ph type="subTitle" idx="1"/>
          </p:nvPr>
        </p:nvSpPr>
        <p:spPr>
          <a:xfrm>
            <a:off x="1524000" y="3596327"/>
            <a:ext cx="9144000" cy="2723354"/>
          </a:xfrm>
        </p:spPr>
        <p:txBody>
          <a:bodyPr>
            <a:normAutofit fontScale="40000" lnSpcReduction="20000"/>
          </a:bodyPr>
          <a:lstStyle/>
          <a:p>
            <a:r>
              <a:rPr lang="fr-MA" sz="5000" b="1" dirty="0"/>
              <a:t>Titre de la communication :</a:t>
            </a:r>
          </a:p>
          <a:p>
            <a:pPr algn="ctr">
              <a:lnSpc>
                <a:spcPct val="115000"/>
              </a:lnSpc>
              <a:spcAft>
                <a:spcPts val="800"/>
              </a:spcAft>
            </a:pPr>
            <a:r>
              <a:rPr lang="en-US" sz="5000" i="1" dirty="0">
                <a:effectLst/>
                <a:ea typeface="Calibri" panose="020F0502020204030204" pitchFamily="34" charset="0"/>
                <a:cs typeface="Arial" panose="020B0604020202020204" pitchFamily="34" charset="0"/>
              </a:rPr>
              <a:t>Informal Employment: Deliberate Choice or Last Resort? A Job Satisfaction Perspective</a:t>
            </a:r>
          </a:p>
          <a:p>
            <a:pPr algn="ctr">
              <a:lnSpc>
                <a:spcPct val="115000"/>
              </a:lnSpc>
              <a:spcAft>
                <a:spcPts val="800"/>
              </a:spcAft>
            </a:pPr>
            <a:r>
              <a:rPr lang="en-US" sz="5000" b="1" i="1" dirty="0">
                <a:effectLst/>
                <a:ea typeface="Calibri" panose="020F0502020204030204" pitchFamily="34" charset="0"/>
                <a:cs typeface="Arial" panose="020B0604020202020204" pitchFamily="34" charset="0"/>
              </a:rPr>
              <a:t>Auteurs</a:t>
            </a:r>
            <a:r>
              <a:rPr lang="en-US" sz="5000" i="1" dirty="0">
                <a:effectLst/>
                <a:ea typeface="Calibri" panose="020F0502020204030204" pitchFamily="34" charset="0"/>
                <a:cs typeface="Arial" panose="020B0604020202020204" pitchFamily="34" charset="0"/>
              </a:rPr>
              <a:t> : Maya </a:t>
            </a:r>
            <a:r>
              <a:rPr lang="en-US" sz="5000" i="1" dirty="0" err="1">
                <a:effectLst/>
                <a:ea typeface="Calibri" panose="020F0502020204030204" pitchFamily="34" charset="0"/>
                <a:cs typeface="Arial" panose="020B0604020202020204" pitchFamily="34" charset="0"/>
              </a:rPr>
              <a:t>Gheroufella</a:t>
            </a:r>
            <a:r>
              <a:rPr lang="en-US" sz="5000" i="1" dirty="0">
                <a:effectLst/>
                <a:ea typeface="Calibri" panose="020F0502020204030204" pitchFamily="34" charset="0"/>
                <a:cs typeface="Arial" panose="020B0604020202020204" pitchFamily="34" charset="0"/>
              </a:rPr>
              <a:t>, </a:t>
            </a:r>
            <a:r>
              <a:rPr lang="en-US" sz="5000" i="1" dirty="0" err="1">
                <a:effectLst/>
                <a:ea typeface="Calibri" panose="020F0502020204030204" pitchFamily="34" charset="0"/>
                <a:cs typeface="Arial" panose="020B0604020202020204" pitchFamily="34" charset="0"/>
              </a:rPr>
              <a:t>Moundir</a:t>
            </a:r>
            <a:r>
              <a:rPr lang="en-US" sz="5000" i="1" dirty="0">
                <a:effectLst/>
                <a:ea typeface="Calibri" panose="020F0502020204030204" pitchFamily="34" charset="0"/>
                <a:cs typeface="Arial" panose="020B0604020202020204" pitchFamily="34" charset="0"/>
              </a:rPr>
              <a:t> </a:t>
            </a:r>
            <a:r>
              <a:rPr lang="en-US" sz="5000" i="1" dirty="0" err="1">
                <a:effectLst/>
                <a:ea typeface="Calibri" panose="020F0502020204030204" pitchFamily="34" charset="0"/>
                <a:cs typeface="Arial" panose="020B0604020202020204" pitchFamily="34" charset="0"/>
              </a:rPr>
              <a:t>Lassassi</a:t>
            </a:r>
            <a:r>
              <a:rPr lang="en-US" sz="5000" i="1" dirty="0">
                <a:effectLst/>
                <a:ea typeface="Calibri" panose="020F0502020204030204" pitchFamily="34" charset="0"/>
                <a:cs typeface="Arial" panose="020B0604020202020204" pitchFamily="34" charset="0"/>
              </a:rPr>
              <a:t>, Walid </a:t>
            </a:r>
            <a:r>
              <a:rPr lang="en-US" sz="5000" i="1" dirty="0" err="1">
                <a:effectLst/>
                <a:ea typeface="Calibri" panose="020F0502020204030204" pitchFamily="34" charset="0"/>
                <a:cs typeface="Arial" panose="020B0604020202020204" pitchFamily="34" charset="0"/>
              </a:rPr>
              <a:t>Merouani</a:t>
            </a:r>
            <a:r>
              <a:rPr lang="en-US" sz="5000" i="1" dirty="0">
                <a:effectLst/>
                <a:ea typeface="Calibri" panose="020F0502020204030204" pitchFamily="34" charset="0"/>
                <a:cs typeface="Arial" panose="020B0604020202020204" pitchFamily="34" charset="0"/>
              </a:rPr>
              <a:t> et Fella </a:t>
            </a:r>
            <a:r>
              <a:rPr lang="en-US" sz="5000" i="1">
                <a:effectLst/>
                <a:ea typeface="Calibri" panose="020F0502020204030204" pitchFamily="34" charset="0"/>
                <a:cs typeface="Arial" panose="020B0604020202020204" pitchFamily="34" charset="0"/>
              </a:rPr>
              <a:t>Djani</a:t>
            </a:r>
            <a:endParaRPr lang="en-US" sz="5000" i="1" dirty="0">
              <a:effectLst/>
              <a:ea typeface="Calibri" panose="020F0502020204030204" pitchFamily="34" charset="0"/>
              <a:cs typeface="Arial" panose="020B0604020202020204" pitchFamily="34" charset="0"/>
            </a:endParaRPr>
          </a:p>
          <a:p>
            <a:pPr algn="ctr">
              <a:lnSpc>
                <a:spcPct val="115000"/>
              </a:lnSpc>
              <a:spcAft>
                <a:spcPts val="800"/>
              </a:spcAft>
            </a:pPr>
            <a:r>
              <a:rPr lang="fr-FR" sz="5000" b="1" dirty="0">
                <a:ea typeface="Calibri" panose="020F0502020204030204" pitchFamily="34" charset="0"/>
                <a:cs typeface="Arial" panose="020B0604020202020204" pitchFamily="34" charset="0"/>
              </a:rPr>
              <a:t>Discussion par : </a:t>
            </a:r>
            <a:r>
              <a:rPr lang="fr-FR" sz="5000" i="1" dirty="0">
                <a:effectLst/>
                <a:ea typeface="Calibri" panose="020F0502020204030204" pitchFamily="34" charset="0"/>
                <a:cs typeface="Arial" panose="020B0604020202020204" pitchFamily="34" charset="0"/>
              </a:rPr>
              <a:t>Bouazizi Youssef</a:t>
            </a:r>
          </a:p>
          <a:p>
            <a:pPr algn="ctr">
              <a:lnSpc>
                <a:spcPct val="115000"/>
              </a:lnSpc>
              <a:spcAft>
                <a:spcPts val="800"/>
              </a:spcAft>
            </a:pPr>
            <a:r>
              <a:rPr lang="fr-FR" sz="5000" i="1" dirty="0">
                <a:ea typeface="Calibri" panose="020F0502020204030204" pitchFamily="34" charset="0"/>
                <a:cs typeface="Arial" panose="020B0604020202020204" pitchFamily="34" charset="0"/>
              </a:rPr>
              <a:t>Maître de conférences en Econométrie à l’ENCG de Meknès </a:t>
            </a:r>
            <a:r>
              <a:rPr lang="en-US" sz="5000" i="1" dirty="0">
                <a:ea typeface="Calibri" panose="020F0502020204030204" pitchFamily="34" charset="0"/>
                <a:cs typeface="Arial" panose="020B0604020202020204" pitchFamily="34" charset="0"/>
              </a:rPr>
              <a:t>– Université Moulay </a:t>
            </a:r>
            <a:r>
              <a:rPr lang="en-US" sz="5000" i="1" dirty="0" err="1">
                <a:ea typeface="Calibri" panose="020F0502020204030204" pitchFamily="34" charset="0"/>
                <a:cs typeface="Arial" panose="020B0604020202020204" pitchFamily="34" charset="0"/>
              </a:rPr>
              <a:t>Ismaïl</a:t>
            </a:r>
            <a:endParaRPr lang="fr-MA" sz="5000" i="1" dirty="0">
              <a:effectLst/>
              <a:ea typeface="Calibri" panose="020F0502020204030204" pitchFamily="34" charset="0"/>
              <a:cs typeface="Arial" panose="020B0604020202020204" pitchFamily="34" charset="0"/>
            </a:endParaRPr>
          </a:p>
          <a:p>
            <a:endParaRPr lang="fr-MA" dirty="0"/>
          </a:p>
        </p:txBody>
      </p:sp>
      <p:pic>
        <p:nvPicPr>
          <p:cNvPr id="5" name="Image 4">
            <a:extLst>
              <a:ext uri="{FF2B5EF4-FFF2-40B4-BE49-F238E27FC236}">
                <a16:creationId xmlns:a16="http://schemas.microsoft.com/office/drawing/2014/main" id="{F93829D7-FE3B-42DE-9E5A-6BBABA9322B9}"/>
              </a:ext>
            </a:extLst>
          </p:cNvPr>
          <p:cNvPicPr>
            <a:picLocks noChangeAspect="1"/>
          </p:cNvPicPr>
          <p:nvPr/>
        </p:nvPicPr>
        <p:blipFill>
          <a:blip r:embed="rId2"/>
          <a:stretch>
            <a:fillRect/>
          </a:stretch>
        </p:blipFill>
        <p:spPr>
          <a:xfrm>
            <a:off x="1617987" y="0"/>
            <a:ext cx="9050013" cy="1933845"/>
          </a:xfrm>
          <a:prstGeom prst="rect">
            <a:avLst/>
          </a:prstGeom>
        </p:spPr>
      </p:pic>
      <p:sp>
        <p:nvSpPr>
          <p:cNvPr id="6" name="Espace réservé du numéro de diapositive 5">
            <a:extLst>
              <a:ext uri="{FF2B5EF4-FFF2-40B4-BE49-F238E27FC236}">
                <a16:creationId xmlns:a16="http://schemas.microsoft.com/office/drawing/2014/main" id="{6991BB0B-169E-4111-A4A5-EF2E1477767A}"/>
              </a:ext>
            </a:extLst>
          </p:cNvPr>
          <p:cNvSpPr>
            <a:spLocks noGrp="1"/>
          </p:cNvSpPr>
          <p:nvPr>
            <p:ph type="sldNum" sz="quarter" idx="12"/>
          </p:nvPr>
        </p:nvSpPr>
        <p:spPr/>
        <p:txBody>
          <a:bodyPr/>
          <a:lstStyle/>
          <a:p>
            <a:fld id="{D9EA6297-C85C-4D41-83C2-C62CB0A57DFB}" type="slidenum">
              <a:rPr lang="fr-MA" smtClean="0"/>
              <a:t>1</a:t>
            </a:fld>
            <a:endParaRPr lang="fr-MA"/>
          </a:p>
        </p:txBody>
      </p:sp>
    </p:spTree>
    <p:extLst>
      <p:ext uri="{BB962C8B-B14F-4D97-AF65-F5344CB8AC3E}">
        <p14:creationId xmlns:p14="http://schemas.microsoft.com/office/powerpoint/2010/main" val="25811153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0EEA60-98E1-4FC3-AF72-DB9A15BED6B8}"/>
              </a:ext>
            </a:extLst>
          </p:cNvPr>
          <p:cNvSpPr>
            <a:spLocks noGrp="1"/>
          </p:cNvSpPr>
          <p:nvPr>
            <p:ph type="title"/>
          </p:nvPr>
        </p:nvSpPr>
        <p:spPr/>
        <p:txBody>
          <a:bodyPr/>
          <a:lstStyle/>
          <a:p>
            <a:pPr algn="ctr"/>
            <a:r>
              <a:rPr lang="fr-FR" dirty="0"/>
              <a:t>Appréciation générale et apports du papier</a:t>
            </a:r>
            <a:endParaRPr lang="fr-MA" dirty="0"/>
          </a:p>
        </p:txBody>
      </p:sp>
      <p:sp>
        <p:nvSpPr>
          <p:cNvPr id="3" name="Espace réservé du contenu 2">
            <a:extLst>
              <a:ext uri="{FF2B5EF4-FFF2-40B4-BE49-F238E27FC236}">
                <a16:creationId xmlns:a16="http://schemas.microsoft.com/office/drawing/2014/main" id="{993CCDFB-1704-4EEC-A36C-B07CF3F13F1D}"/>
              </a:ext>
            </a:extLst>
          </p:cNvPr>
          <p:cNvSpPr>
            <a:spLocks noGrp="1"/>
          </p:cNvSpPr>
          <p:nvPr>
            <p:ph idx="1"/>
          </p:nvPr>
        </p:nvSpPr>
        <p:spPr/>
        <p:txBody>
          <a:bodyPr>
            <a:normAutofit fontScale="85000" lnSpcReduction="20000"/>
          </a:bodyPr>
          <a:lstStyle/>
          <a:p>
            <a:pPr marL="0" indent="0" algn="just">
              <a:buNone/>
            </a:pPr>
            <a:r>
              <a:rPr lang="fr-FR" dirty="0"/>
              <a:t>🔹 Ce travail apporte une contribution précieuse à l’analyse du marché du travail algérien.</a:t>
            </a:r>
          </a:p>
          <a:p>
            <a:pPr marL="0" indent="0" algn="just">
              <a:buNone/>
            </a:pPr>
            <a:r>
              <a:rPr lang="fr-FR" dirty="0"/>
              <a:t>🔹 Il mobilise une approche originale, fondée sur la satisfaction au travail, pour appréhender la nature de l’emploi informel – subi ou choisi.</a:t>
            </a:r>
          </a:p>
          <a:p>
            <a:pPr marL="0" indent="0" algn="just">
              <a:buNone/>
            </a:pPr>
            <a:r>
              <a:rPr lang="fr-FR" dirty="0"/>
              <a:t>🔹 L’utilisation de données primaires issues d’une enquête mixte ménage-entreprise constitue un atout méthodologique important.</a:t>
            </a:r>
          </a:p>
          <a:p>
            <a:pPr marL="0" indent="0" algn="just">
              <a:buNone/>
            </a:pPr>
            <a:r>
              <a:rPr lang="fr-FR" dirty="0"/>
              <a:t>🔹 La modélisation économétrique est rigoureuse, avec correction de l’endogénéité et différenciation des formes d’informalité.</a:t>
            </a:r>
          </a:p>
          <a:p>
            <a:pPr marL="0" indent="0" algn="just">
              <a:buNone/>
            </a:pPr>
            <a:r>
              <a:rPr lang="fr-FR" dirty="0"/>
              <a:t>🔹 L’interprétation des résultats est fine et bien contextualisée, notamment en ce qui concerne les effets différenciés selon le sexe, le niveau d’instruction ou le secteur d’activité.</a:t>
            </a:r>
          </a:p>
          <a:p>
            <a:pPr marL="0" indent="0" algn="just">
              <a:buNone/>
            </a:pPr>
            <a:r>
              <a:rPr lang="fr-FR" dirty="0"/>
              <a:t>🔹 Enfin, l’article présente des implications politiques claires, en lien avec la protection sociale, les inégalités de genre et les conditions de travail informel.</a:t>
            </a:r>
            <a:endParaRPr lang="fr-MA" dirty="0"/>
          </a:p>
        </p:txBody>
      </p:sp>
    </p:spTree>
    <p:extLst>
      <p:ext uri="{BB962C8B-B14F-4D97-AF65-F5344CB8AC3E}">
        <p14:creationId xmlns:p14="http://schemas.microsoft.com/office/powerpoint/2010/main" val="836468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0EEA60-98E1-4FC3-AF72-DB9A15BED6B8}"/>
              </a:ext>
            </a:extLst>
          </p:cNvPr>
          <p:cNvSpPr>
            <a:spLocks noGrp="1"/>
          </p:cNvSpPr>
          <p:nvPr>
            <p:ph type="title"/>
          </p:nvPr>
        </p:nvSpPr>
        <p:spPr/>
        <p:txBody>
          <a:bodyPr/>
          <a:lstStyle/>
          <a:p>
            <a:pPr algn="ctr"/>
            <a:r>
              <a:rPr lang="fr-FR" dirty="0"/>
              <a:t>Cadre théorique : une articulation à renforcer</a:t>
            </a:r>
            <a:endParaRPr lang="fr-MA" dirty="0"/>
          </a:p>
        </p:txBody>
      </p:sp>
      <p:sp>
        <p:nvSpPr>
          <p:cNvPr id="3" name="Espace réservé du contenu 2">
            <a:extLst>
              <a:ext uri="{FF2B5EF4-FFF2-40B4-BE49-F238E27FC236}">
                <a16:creationId xmlns:a16="http://schemas.microsoft.com/office/drawing/2014/main" id="{993CCDFB-1704-4EEC-A36C-B07CF3F13F1D}"/>
              </a:ext>
            </a:extLst>
          </p:cNvPr>
          <p:cNvSpPr>
            <a:spLocks noGrp="1"/>
          </p:cNvSpPr>
          <p:nvPr>
            <p:ph idx="1"/>
          </p:nvPr>
        </p:nvSpPr>
        <p:spPr/>
        <p:txBody>
          <a:bodyPr>
            <a:normAutofit fontScale="70000" lnSpcReduction="20000"/>
          </a:bodyPr>
          <a:lstStyle/>
          <a:p>
            <a:pPr marL="0" indent="0" algn="just">
              <a:buNone/>
            </a:pPr>
            <a:r>
              <a:rPr lang="fr-FR" dirty="0"/>
              <a:t>🔹 Le papier rappelle utilement les grandes écoles de pensée sur l’informalité : l’approche dualiste (Hart, 1973), le courant structurel (</a:t>
            </a:r>
            <a:r>
              <a:rPr lang="fr-FR" dirty="0" err="1"/>
              <a:t>Castells</a:t>
            </a:r>
            <a:r>
              <a:rPr lang="fr-FR" dirty="0"/>
              <a:t> &amp; Portes, 1989), ou encore les approches légaliste et volontariste (De Soto, Chen).</a:t>
            </a:r>
          </a:p>
          <a:p>
            <a:pPr marL="0" indent="0" algn="just">
              <a:buNone/>
            </a:pPr>
            <a:r>
              <a:rPr lang="fr-FR" dirty="0"/>
              <a:t>🔹 Toutefois, ces références restent principalement descriptives et ne sont pas pleinement mobilisées pour structurer l’analyse empirique fondée sur la satisfaction.</a:t>
            </a:r>
          </a:p>
          <a:p>
            <a:pPr marL="0" indent="0" algn="just">
              <a:buNone/>
            </a:pPr>
            <a:r>
              <a:rPr lang="fr-FR" dirty="0"/>
              <a:t>🔹 L’approche par la satisfaction au travail gagnerait à être articulée à des cadres plus spécifiques issus de la psychologie du travail ou de l’économie du bien-être subjectif, tels que les travaux de Clark (1997) ou Frey &amp; </a:t>
            </a:r>
            <a:r>
              <a:rPr lang="fr-FR" dirty="0" err="1"/>
              <a:t>Stutzer</a:t>
            </a:r>
            <a:r>
              <a:rPr lang="fr-FR" dirty="0"/>
              <a:t> sur les déterminants non monétaires de la satisfaction.</a:t>
            </a:r>
          </a:p>
          <a:p>
            <a:pPr marL="0" indent="0" algn="just">
              <a:buNone/>
            </a:pPr>
            <a:r>
              <a:rPr lang="fr-FR" dirty="0"/>
              <a:t>🔹 Par exemple, l’effet positif de la présence d’enfants chez les femmes ou l’impact négatif d’un poste en plein air (chantiers, marchés) auraient pu être analysés à la lumière de concepts comme la valeur perçue du travail ou le coût psychologique du contexte informel.</a:t>
            </a:r>
          </a:p>
          <a:p>
            <a:pPr marL="0" indent="0" algn="just">
              <a:buNone/>
            </a:pPr>
            <a:r>
              <a:rPr lang="fr-FR" dirty="0"/>
              <a:t>🔹 De même, le phénomène du "paradoxe de la travailleuse satisfaite" est évoqué, mais sans ancrage explicite dans la littérature théorique sur les écarts d’aspiration ou les normes sociales genrées.</a:t>
            </a:r>
          </a:p>
          <a:p>
            <a:pPr marL="0" indent="0" algn="just">
              <a:buNone/>
            </a:pPr>
            <a:r>
              <a:rPr lang="fr-FR" dirty="0"/>
              <a:t>🔹 En l’état, l’analyse reste ancrée dans une lecture économique de la satisfaction, mais manque d’une grille conceptuelle plus approfondie pour interpréter les écarts observés entre groupes.</a:t>
            </a:r>
            <a:endParaRPr lang="fr-MA" dirty="0"/>
          </a:p>
        </p:txBody>
      </p:sp>
    </p:spTree>
    <p:extLst>
      <p:ext uri="{BB962C8B-B14F-4D97-AF65-F5344CB8AC3E}">
        <p14:creationId xmlns:p14="http://schemas.microsoft.com/office/powerpoint/2010/main" val="1750887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0EEA60-98E1-4FC3-AF72-DB9A15BED6B8}"/>
              </a:ext>
            </a:extLst>
          </p:cNvPr>
          <p:cNvSpPr>
            <a:spLocks noGrp="1"/>
          </p:cNvSpPr>
          <p:nvPr>
            <p:ph type="title"/>
          </p:nvPr>
        </p:nvSpPr>
        <p:spPr/>
        <p:txBody>
          <a:bodyPr/>
          <a:lstStyle/>
          <a:p>
            <a:pPr algn="ctr"/>
            <a:r>
              <a:rPr lang="fr-FR" dirty="0"/>
              <a:t>Choix méthodologique : une spécification économétrique à revisiter</a:t>
            </a:r>
            <a:endParaRPr lang="fr-MA" dirty="0"/>
          </a:p>
        </p:txBody>
      </p:sp>
      <p:sp>
        <p:nvSpPr>
          <p:cNvPr id="3" name="Espace réservé du contenu 2">
            <a:extLst>
              <a:ext uri="{FF2B5EF4-FFF2-40B4-BE49-F238E27FC236}">
                <a16:creationId xmlns:a16="http://schemas.microsoft.com/office/drawing/2014/main" id="{993CCDFB-1704-4EEC-A36C-B07CF3F13F1D}"/>
              </a:ext>
            </a:extLst>
          </p:cNvPr>
          <p:cNvSpPr>
            <a:spLocks noGrp="1"/>
          </p:cNvSpPr>
          <p:nvPr>
            <p:ph idx="1"/>
          </p:nvPr>
        </p:nvSpPr>
        <p:spPr/>
        <p:txBody>
          <a:bodyPr>
            <a:normAutofit fontScale="92500" lnSpcReduction="20000"/>
          </a:bodyPr>
          <a:lstStyle/>
          <a:p>
            <a:pPr marL="0" indent="0" algn="just">
              <a:buNone/>
            </a:pPr>
            <a:r>
              <a:rPr lang="fr-FR" dirty="0"/>
              <a:t>🔹 La correction de l’endogénéité du revenu à l’aide de la méthode des doubles moindres carrés (2SLS) est techniquement justifiée.</a:t>
            </a:r>
          </a:p>
          <a:p>
            <a:pPr marL="0" indent="0" algn="just">
              <a:buNone/>
            </a:pPr>
            <a:r>
              <a:rPr lang="fr-FR" dirty="0"/>
              <a:t>🔹 Toutefois, cette méthode repose sur une hypothèse de variable dépendante continue, ce qui pose problème dans le cadre d’une variable ordinale, comme l’est la satisfaction au travail.</a:t>
            </a:r>
          </a:p>
          <a:p>
            <a:pPr marL="0" indent="0" algn="just">
              <a:buNone/>
            </a:pPr>
            <a:r>
              <a:rPr lang="fr-FR" dirty="0"/>
              <a:t>🔹 En effet, le 2SLS ne tient pas compte de la nature discrète et ordonnée de la variable expliquée, ce qui peut entraîner une perte d’information et des biais dans l’estimation.</a:t>
            </a:r>
          </a:p>
          <a:p>
            <a:pPr marL="0" indent="0" algn="just">
              <a:buNone/>
            </a:pPr>
            <a:r>
              <a:rPr lang="fr-FR" dirty="0"/>
              <a:t>🔹 Une alternative plus appropriée aurait été le recours à un modèle </a:t>
            </a:r>
            <a:r>
              <a:rPr lang="fr-FR" dirty="0" err="1"/>
              <a:t>probit</a:t>
            </a:r>
            <a:r>
              <a:rPr lang="fr-FR" dirty="0"/>
              <a:t> ordonné avec variables instrumentales (IV-OP).</a:t>
            </a:r>
          </a:p>
          <a:p>
            <a:pPr marL="0" indent="0" algn="just">
              <a:buNone/>
            </a:pPr>
            <a:r>
              <a:rPr lang="fr-FR" dirty="0"/>
              <a:t>🔹 Ce type de modèle permet de respecter la distribution de la variable de satisfaction tout en corrigeant l’endogénéité du revenu.</a:t>
            </a:r>
            <a:endParaRPr lang="fr-MA" dirty="0"/>
          </a:p>
        </p:txBody>
      </p:sp>
    </p:spTree>
    <p:extLst>
      <p:ext uri="{BB962C8B-B14F-4D97-AF65-F5344CB8AC3E}">
        <p14:creationId xmlns:p14="http://schemas.microsoft.com/office/powerpoint/2010/main" val="1756550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0EEA60-98E1-4FC3-AF72-DB9A15BED6B8}"/>
              </a:ext>
            </a:extLst>
          </p:cNvPr>
          <p:cNvSpPr>
            <a:spLocks noGrp="1"/>
          </p:cNvSpPr>
          <p:nvPr>
            <p:ph type="title"/>
          </p:nvPr>
        </p:nvSpPr>
        <p:spPr/>
        <p:txBody>
          <a:bodyPr/>
          <a:lstStyle/>
          <a:p>
            <a:pPr algn="ctr"/>
            <a:r>
              <a:rPr lang="fr-FR" dirty="0"/>
              <a:t>Limites, portée et pistes de prolongement</a:t>
            </a:r>
            <a:endParaRPr lang="fr-MA" dirty="0"/>
          </a:p>
        </p:txBody>
      </p:sp>
      <p:sp>
        <p:nvSpPr>
          <p:cNvPr id="3" name="Espace réservé du contenu 2">
            <a:extLst>
              <a:ext uri="{FF2B5EF4-FFF2-40B4-BE49-F238E27FC236}">
                <a16:creationId xmlns:a16="http://schemas.microsoft.com/office/drawing/2014/main" id="{993CCDFB-1704-4EEC-A36C-B07CF3F13F1D}"/>
              </a:ext>
            </a:extLst>
          </p:cNvPr>
          <p:cNvSpPr>
            <a:spLocks noGrp="1"/>
          </p:cNvSpPr>
          <p:nvPr>
            <p:ph idx="1"/>
          </p:nvPr>
        </p:nvSpPr>
        <p:spPr/>
        <p:txBody>
          <a:bodyPr>
            <a:normAutofit fontScale="85000" lnSpcReduction="20000"/>
          </a:bodyPr>
          <a:lstStyle/>
          <a:p>
            <a:pPr marL="0" indent="0" algn="just">
              <a:buNone/>
            </a:pPr>
            <a:r>
              <a:rPr lang="fr-FR" dirty="0"/>
              <a:t>🔹 L’enquête mobilisée est de qualité, mais reste localisée (wilaya de Tlemcen), ce qui limite la portée nationale des résultats. Il serait important de mentionner explicitement cette contrainte de représentativité dans la partie des limites de la conclusion.</a:t>
            </a:r>
          </a:p>
          <a:p>
            <a:pPr marL="0" indent="0" algn="just">
              <a:buNone/>
            </a:pPr>
            <a:r>
              <a:rPr lang="fr-FR" dirty="0"/>
              <a:t>🔹 De même, l’absence de tests de robustesse sur des sous-groupes stratégiques — jeunes, femmes, diplômés — appelle à la prudence dans la généralisation des résultats. Cela mériterait d’être signalé dans la conclusion.</a:t>
            </a:r>
          </a:p>
          <a:p>
            <a:pPr marL="0" indent="0" algn="just">
              <a:buNone/>
            </a:pPr>
            <a:r>
              <a:rPr lang="fr-FR" dirty="0"/>
              <a:t>🔹 L’étude montre que l’informalité est le plus souvent subie, mais la diversité des trajectoires (adaptation, survie, évitement stratégique) pourrait faire l’objet d’un approfondissement dans des recherches futures.</a:t>
            </a:r>
          </a:p>
          <a:p>
            <a:pPr marL="0" indent="0" algn="just">
              <a:buNone/>
            </a:pPr>
            <a:r>
              <a:rPr lang="fr-FR" dirty="0"/>
              <a:t>🔹 Enfin, une ouverture vers les déterminants institutionnels — tels que la confiance dans les régimes de protection sociale ou la perception des normes — permettrait de mieux saisir les arbitrages entre formel et informel, au-delà des seules contraintes économiques.</a:t>
            </a:r>
            <a:endParaRPr lang="fr-MA" dirty="0"/>
          </a:p>
        </p:txBody>
      </p:sp>
    </p:spTree>
    <p:extLst>
      <p:ext uri="{BB962C8B-B14F-4D97-AF65-F5344CB8AC3E}">
        <p14:creationId xmlns:p14="http://schemas.microsoft.com/office/powerpoint/2010/main" val="398891321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770</Words>
  <Application>Microsoft Office PowerPoint</Application>
  <PresentationFormat>Grand écran</PresentationFormat>
  <Paragraphs>32</Paragraphs>
  <Slides>5</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5</vt:i4>
      </vt:variant>
    </vt:vector>
  </HeadingPairs>
  <TitlesOfParts>
    <vt:vector size="9" baseType="lpstr">
      <vt:lpstr>Arial</vt:lpstr>
      <vt:lpstr>Calibri</vt:lpstr>
      <vt:lpstr>Calibri Light</vt:lpstr>
      <vt:lpstr>Thème Office</vt:lpstr>
      <vt:lpstr>THE INFORMAL ECONOMY IN THE MENA REGION: SCALE, TRENDS AND FORMALISATION JUNE 13th, 2025 IUT de Valence, Salle Ada Lovelace (salle du Conseil), 51 rue Barthélemy de Laffemas, 26000 VALENCE</vt:lpstr>
      <vt:lpstr>Appréciation générale et apports du papier</vt:lpstr>
      <vt:lpstr>Cadre théorique : une articulation à renforcer</vt:lpstr>
      <vt:lpstr>Choix méthodologique : une spécification économétrique à revisiter</vt:lpstr>
      <vt:lpstr>Limites, portée et pistes de prolongement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Youssef</dc:creator>
  <cp:lastModifiedBy>CATHERINE CIESLA</cp:lastModifiedBy>
  <cp:revision>3</cp:revision>
  <dcterms:created xsi:type="dcterms:W3CDTF">2025-06-12T11:05:07Z</dcterms:created>
  <dcterms:modified xsi:type="dcterms:W3CDTF">2025-06-13T14:15:59Z</dcterms:modified>
</cp:coreProperties>
</file>