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7" r:id="rId1"/>
  </p:sldMasterIdLst>
  <p:notesMasterIdLst>
    <p:notesMasterId r:id="rId20"/>
  </p:notesMasterIdLst>
  <p:handoutMasterIdLst>
    <p:handoutMasterId r:id="rId21"/>
  </p:handoutMasterIdLst>
  <p:sldIdLst>
    <p:sldId id="314" r:id="rId2"/>
    <p:sldId id="309" r:id="rId3"/>
    <p:sldId id="315" r:id="rId4"/>
    <p:sldId id="316" r:id="rId5"/>
    <p:sldId id="317" r:id="rId6"/>
    <p:sldId id="318" r:id="rId7"/>
    <p:sldId id="319" r:id="rId8"/>
    <p:sldId id="321" r:id="rId9"/>
    <p:sldId id="323" r:id="rId10"/>
    <p:sldId id="322" r:id="rId11"/>
    <p:sldId id="324" r:id="rId12"/>
    <p:sldId id="325" r:id="rId13"/>
    <p:sldId id="328" r:id="rId14"/>
    <p:sldId id="333" r:id="rId15"/>
    <p:sldId id="334" r:id="rId16"/>
    <p:sldId id="331" r:id="rId17"/>
    <p:sldId id="335" r:id="rId18"/>
    <p:sldId id="336" r:id="rId19"/>
  </p:sldIdLst>
  <p:sldSz cx="9144000" cy="6858000" type="screen4x3"/>
  <p:notesSz cx="6854825" cy="97504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B4B000"/>
    <a:srgbClr val="FF99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9003" autoAdjust="0"/>
  </p:normalViewPr>
  <p:slideViewPr>
    <p:cSldViewPr>
      <p:cViewPr>
        <p:scale>
          <a:sx n="80" d="100"/>
          <a:sy n="80" d="100"/>
        </p:scale>
        <p:origin x="-12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889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71" tIns="45735" rIns="91471" bIns="45735" numCol="1" anchor="t" anchorCtr="0" compatLnSpc="1">
            <a:prstTxWarp prst="textNoShape">
              <a:avLst/>
            </a:prstTxWarp>
          </a:bodyPr>
          <a:lstStyle>
            <a:lvl1pPr defTabSz="91544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68625" cy="4889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71" tIns="45735" rIns="91471" bIns="45735" numCol="1" anchor="t" anchorCtr="0" compatLnSpc="1">
            <a:prstTxWarp prst="textNoShape">
              <a:avLst/>
            </a:prstTxWarp>
          </a:bodyPr>
          <a:lstStyle>
            <a:lvl1pPr algn="r" defTabSz="91544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59888"/>
            <a:ext cx="2968625" cy="4889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71" tIns="45735" rIns="91471" bIns="45735" numCol="1" anchor="b" anchorCtr="0" compatLnSpc="1">
            <a:prstTxWarp prst="textNoShape">
              <a:avLst/>
            </a:prstTxWarp>
          </a:bodyPr>
          <a:lstStyle>
            <a:lvl1pPr defTabSz="91544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59888"/>
            <a:ext cx="2968625" cy="4889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71" tIns="45735" rIns="91471" bIns="45735" numCol="1" anchor="b" anchorCtr="0" compatLnSpc="1">
            <a:prstTxWarp prst="textNoShape">
              <a:avLst/>
            </a:prstTxWarp>
          </a:bodyPr>
          <a:lstStyle>
            <a:lvl1pPr algn="r" defTabSz="915441">
              <a:defRPr sz="1200">
                <a:latin typeface="Arial" charset="0"/>
              </a:defRPr>
            </a:lvl1pPr>
          </a:lstStyle>
          <a:p>
            <a:pPr>
              <a:defRPr/>
            </a:pPr>
            <a:fld id="{50FB2943-A924-47F4-8FF4-70898E750AE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908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889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71" tIns="45735" rIns="91471" bIns="45735" numCol="1" anchor="t" anchorCtr="0" compatLnSpc="1">
            <a:prstTxWarp prst="textNoShape">
              <a:avLst/>
            </a:prstTxWarp>
          </a:bodyPr>
          <a:lstStyle>
            <a:lvl1pPr defTabSz="91544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68625" cy="4889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71" tIns="45735" rIns="91471" bIns="45735" numCol="1" anchor="t" anchorCtr="0" compatLnSpc="1">
            <a:prstTxWarp prst="textNoShape">
              <a:avLst/>
            </a:prstTxWarp>
          </a:bodyPr>
          <a:lstStyle>
            <a:lvl1pPr algn="r" defTabSz="91544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73025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32325"/>
            <a:ext cx="5483225" cy="43878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71" tIns="45735" rIns="91471" bIns="457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59888"/>
            <a:ext cx="2968625" cy="4889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71" tIns="45735" rIns="91471" bIns="45735" numCol="1" anchor="b" anchorCtr="0" compatLnSpc="1">
            <a:prstTxWarp prst="textNoShape">
              <a:avLst/>
            </a:prstTxWarp>
          </a:bodyPr>
          <a:lstStyle>
            <a:lvl1pPr defTabSz="91544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59888"/>
            <a:ext cx="2968625" cy="4889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71" tIns="45735" rIns="91471" bIns="45735" numCol="1" anchor="b" anchorCtr="0" compatLnSpc="1">
            <a:prstTxWarp prst="textNoShape">
              <a:avLst/>
            </a:prstTxWarp>
          </a:bodyPr>
          <a:lstStyle>
            <a:lvl1pPr algn="r" defTabSz="915441">
              <a:defRPr sz="1200">
                <a:latin typeface="Arial" charset="0"/>
              </a:defRPr>
            </a:lvl1pPr>
          </a:lstStyle>
          <a:p>
            <a:pPr>
              <a:defRPr/>
            </a:pPr>
            <a:fld id="{330E4049-36A7-4874-BA89-23A5266B14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750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0E4049-36A7-4874-BA89-23A5266B1454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20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GB" altLang="en-US"/>
              <a:t>Cliquez pour modifier le style du titre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GB" altLang="en-US"/>
              <a:t>Cliquez pour modifier le style des sous-titres du masque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Lacour P. - Grenoble Economic Research Centre - </a:t>
            </a: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037A4-DE58-4806-B7B5-BA2BD8928BF3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9714244"/>
      </p:ext>
    </p:extLst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Lacour P. - Grenoble Economic Research Centre -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4475F-336C-468C-BBB1-632AA5A937EB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9143467"/>
      </p:ext>
    </p:extLst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Lacour P. - Grenoble Economic Research Centre -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7C8BC-D5AE-4B39-B76E-5E9C8094E9CE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1563613"/>
      </p:ext>
    </p:extLst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Lacour P. - Grenoble Economic Research Centre -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89E49-8DE9-446D-981C-F417C867C958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5747681"/>
      </p:ext>
    </p:extLst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Lacour P. - Grenoble Economic Research Centre -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37399-8664-4F14-A665-54DE602113BC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833192"/>
      </p:ext>
    </p:extLst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Lacour P. - Grenoble Economic Research Centre -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CE8A-3A53-41ED-B12F-8BACCCEA402E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0429681"/>
      </p:ext>
    </p:extLst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Lacour P. - Grenoble Economic Research Centre -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A6B67-2D64-4E2A-9C60-BEBE5B55EF22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485067"/>
      </p:ext>
    </p:extLst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Lacour P. - Grenoble Economic Research Centre -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41D38-2EE7-4B81-88A4-2FD3AF032398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0616362"/>
      </p:ext>
    </p:extLst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Lacour P. - Grenoble Economic Research Centre -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30CF4-4DD9-4B7C-BAD8-AEB2B20C4751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8291691"/>
      </p:ext>
    </p:extLst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Lacour P. - Grenoble Economic Research Centre -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3F0C1-B19E-447E-91D1-BF59E7B2D63E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1394329"/>
      </p:ext>
    </p:extLst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Lacour P. - Grenoble Economic Research Centre -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5733F-7C4C-47F9-9670-6FA0B6A836B8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1667265"/>
      </p:ext>
    </p:extLst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Cliquez pour modifier le style du titre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Cliquez pour modifier les styles du texte du masque</a:t>
            </a:r>
          </a:p>
          <a:p>
            <a:pPr lvl="1"/>
            <a:r>
              <a:rPr lang="en-GB" altLang="en-US" smtClean="0"/>
              <a:t>Deuxième niveau</a:t>
            </a:r>
          </a:p>
          <a:p>
            <a:pPr lvl="2"/>
            <a:r>
              <a:rPr lang="en-GB" altLang="en-US" smtClean="0"/>
              <a:t>Troisième niveau</a:t>
            </a:r>
          </a:p>
          <a:p>
            <a:pPr lvl="3"/>
            <a:r>
              <a:rPr lang="en-GB" altLang="en-US" smtClean="0"/>
              <a:t>Quatrième niveau</a:t>
            </a:r>
          </a:p>
          <a:p>
            <a:pPr lvl="4"/>
            <a:r>
              <a:rPr lang="en-GB" altLang="en-US" smtClean="0"/>
              <a:t>Cinquième niveau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453188"/>
            <a:ext cx="30956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GB" altLang="en-US"/>
              <a:t>Lacour P. - Grenoble Economic Research Centre - </a:t>
            </a:r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453188"/>
            <a:ext cx="9461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03800391-6E2A-4124-AA33-AC0D1B229C21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  <p:grpSp>
        <p:nvGrpSpPr>
          <p:cNvPr id="1031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2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33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34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35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36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37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38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39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40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41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42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43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44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45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46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47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48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49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50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51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52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53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54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55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56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57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58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59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60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61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62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ransition>
    <p:cover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mtClean="0"/>
              <a:t> </a:t>
            </a:r>
          </a:p>
        </p:txBody>
      </p:sp>
      <p:sp>
        <p:nvSpPr>
          <p:cNvPr id="410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23938F-4A9D-43EC-A5A3-41825ABBE293}" type="slidenum">
              <a:rPr lang="en-GB" altLang="en-US" smtClean="0"/>
              <a:pPr eaLnBrk="1" hangingPunct="1"/>
              <a:t>1</a:t>
            </a:fld>
            <a:endParaRPr lang="en-GB" altLang="en-US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775219"/>
            <a:ext cx="5734851" cy="10764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9052"/>
            <a:ext cx="7776864" cy="4266953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179512" y="4376005"/>
            <a:ext cx="8964488" cy="143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r-FR" altLang="fr-FR" sz="2800" u="sng" kern="0" dirty="0" smtClean="0">
                <a:solidFill>
                  <a:srgbClr val="0070C0"/>
                </a:solidFill>
                <a:latin typeface="Comic Sans MS" pitchFamily="66" charset="0"/>
              </a:rPr>
              <a:t>L’équipe PROJET SCOP :</a:t>
            </a:r>
            <a:r>
              <a:rPr lang="fr-FR" altLang="fr-FR" sz="2800" b="0" kern="0" dirty="0" smtClean="0">
                <a:solidFill>
                  <a:srgbClr val="0070C0"/>
                </a:solidFill>
                <a:latin typeface="Comic Sans MS" pitchFamily="66" charset="0"/>
              </a:rPr>
              <a:t>	</a:t>
            </a:r>
          </a:p>
          <a:p>
            <a:pPr algn="ctr"/>
            <a:r>
              <a:rPr lang="fr-FR" altLang="fr-FR" sz="2800" kern="0" dirty="0" smtClean="0">
                <a:solidFill>
                  <a:srgbClr val="0070C0"/>
                </a:solidFill>
                <a:latin typeface="Comic Sans MS" pitchFamily="66" charset="0"/>
              </a:rPr>
              <a:t>Hervé </a:t>
            </a:r>
            <a:r>
              <a:rPr lang="fr-FR" altLang="fr-FR" sz="2800" kern="0" dirty="0" err="1" smtClean="0">
                <a:solidFill>
                  <a:srgbClr val="0070C0"/>
                </a:solidFill>
                <a:latin typeface="Comic Sans MS" pitchFamily="66" charset="0"/>
              </a:rPr>
              <a:t>Charmettant</a:t>
            </a:r>
            <a:r>
              <a:rPr lang="fr-FR" altLang="fr-FR" sz="2800" kern="0" dirty="0" smtClean="0">
                <a:solidFill>
                  <a:srgbClr val="0070C0"/>
                </a:solidFill>
                <a:latin typeface="Comic Sans MS" pitchFamily="66" charset="0"/>
              </a:rPr>
              <a:t>, Jean-Yves </a:t>
            </a:r>
            <a:r>
              <a:rPr lang="fr-FR" altLang="fr-FR" sz="2800" kern="0" dirty="0" err="1" smtClean="0">
                <a:solidFill>
                  <a:srgbClr val="0070C0"/>
                </a:solidFill>
                <a:latin typeface="Comic Sans MS" pitchFamily="66" charset="0"/>
              </a:rPr>
              <a:t>Juban</a:t>
            </a:r>
            <a:r>
              <a:rPr lang="fr-FR" altLang="fr-FR" sz="2800" kern="0" dirty="0" smtClean="0">
                <a:solidFill>
                  <a:srgbClr val="0070C0"/>
                </a:solidFill>
                <a:latin typeface="Comic Sans MS" pitchFamily="66" charset="0"/>
              </a:rPr>
              <a:t>, Nathalie Magne, Yvan Renou &amp; Guillaume Vallet</a:t>
            </a:r>
            <a:endParaRPr lang="fr-FR" altLang="fr-FR" sz="2800" kern="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06434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mtClean="0"/>
              <a:t> </a:t>
            </a:r>
          </a:p>
        </p:txBody>
      </p:sp>
      <p:sp>
        <p:nvSpPr>
          <p:cNvPr id="410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23938F-4A9D-43EC-A5A3-41825ABBE293}" type="slidenum">
              <a:rPr lang="en-GB" altLang="en-US" smtClean="0"/>
              <a:pPr eaLnBrk="1" hangingPunct="1"/>
              <a:t>10</a:t>
            </a:fld>
            <a:endParaRPr lang="en-GB" altLang="en-US" smtClean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288880" y="404664"/>
            <a:ext cx="763284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fr-FR" altLang="fr-FR" sz="3200" u="sng" kern="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fr-FR" altLang="fr-FR" sz="3200" u="sng" kern="0" baseline="30000" dirty="0" smtClean="0">
                <a:solidFill>
                  <a:srgbClr val="0070C0"/>
                </a:solidFill>
                <a:latin typeface="Comic Sans MS" pitchFamily="66" charset="0"/>
              </a:rPr>
              <a:t>ère</a:t>
            </a:r>
            <a:r>
              <a:rPr lang="fr-FR" altLang="fr-FR" sz="3200" u="sng" kern="0" dirty="0" smtClean="0">
                <a:solidFill>
                  <a:srgbClr val="0070C0"/>
                </a:solidFill>
                <a:latin typeface="Comic Sans MS" pitchFamily="66" charset="0"/>
              </a:rPr>
              <a:t> Partie :</a:t>
            </a:r>
            <a:r>
              <a:rPr lang="fr-FR" altLang="fr-FR" sz="3200" kern="0" dirty="0" smtClean="0">
                <a:solidFill>
                  <a:srgbClr val="0070C0"/>
                </a:solidFill>
                <a:latin typeface="Comic Sans MS" pitchFamily="66" charset="0"/>
              </a:rPr>
              <a:t>	Les constats communs</a:t>
            </a:r>
          </a:p>
          <a:p>
            <a:r>
              <a:rPr lang="fr-FR" altLang="fr-FR" sz="2800" kern="0" dirty="0" smtClean="0">
                <a:solidFill>
                  <a:srgbClr val="0070C0"/>
                </a:solidFill>
                <a:latin typeface="Comic Sans MS" pitchFamily="66" charset="0"/>
              </a:rPr>
              <a:t>1.2 Des collectifs participatifs et cohésifs</a:t>
            </a:r>
          </a:p>
        </p:txBody>
      </p:sp>
      <p:sp>
        <p:nvSpPr>
          <p:cNvPr id="2" name="Rectangle 1"/>
          <p:cNvSpPr/>
          <p:nvPr/>
        </p:nvSpPr>
        <p:spPr>
          <a:xfrm>
            <a:off x="303780" y="1772816"/>
            <a:ext cx="8027536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fr-FR" sz="2400" b="1" dirty="0"/>
              <a:t>L’attention portée à l’intégration des peu diplômés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fr-FR" sz="2000" dirty="0"/>
          </a:p>
          <a:p>
            <a:pPr>
              <a:buFont typeface="Wingdings" pitchFamily="2" charset="2"/>
              <a:buChar char="§"/>
              <a:defRPr/>
            </a:pPr>
            <a:r>
              <a:rPr lang="fr-FR" sz="2000" i="1" dirty="0"/>
              <a:t>Les SCOP, favorables aux peu </a:t>
            </a:r>
            <a:r>
              <a:rPr lang="fr-FR" sz="2000" i="1" dirty="0" smtClean="0"/>
              <a:t>diplômés...</a:t>
            </a:r>
            <a:endParaRPr lang="fr-FR" sz="2000" i="1" dirty="0"/>
          </a:p>
          <a:p>
            <a:pPr marL="0" indent="0">
              <a:buFont typeface="Wingdings" pitchFamily="2" charset="2"/>
              <a:buNone/>
              <a:defRPr/>
            </a:pPr>
            <a:endParaRPr lang="fr-FR" dirty="0"/>
          </a:p>
          <a:p>
            <a:pPr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fr-FR" dirty="0"/>
              <a:t>Des échelles de salaire resserrées 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fr-FR" dirty="0"/>
              <a:t>Des postes moins liés au niveau de qualification 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fr-FR" dirty="0"/>
              <a:t>Des conditions de travail </a:t>
            </a:r>
            <a:r>
              <a:rPr lang="fr-FR" dirty="0" smtClean="0"/>
              <a:t>qui ne sont pas défavorisées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fr-FR" dirty="0" smtClean="0"/>
              <a:t>Des efforts de formation et de promotion interne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85025" y="4653136"/>
            <a:ext cx="7463205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§"/>
              <a:defRPr/>
            </a:pPr>
            <a:r>
              <a:rPr lang="fr-FR" sz="2000" i="1" dirty="0">
                <a:solidFill>
                  <a:srgbClr val="000000"/>
                </a:solidFill>
              </a:rPr>
              <a:t> ...avec </a:t>
            </a:r>
            <a:r>
              <a:rPr lang="fr-FR" sz="2000" i="1" dirty="0" smtClean="0">
                <a:solidFill>
                  <a:srgbClr val="000000"/>
                </a:solidFill>
              </a:rPr>
              <a:t>toutefois des </a:t>
            </a:r>
            <a:r>
              <a:rPr lang="fr-FR" sz="2000" i="1" dirty="0">
                <a:solidFill>
                  <a:srgbClr val="000000"/>
                </a:solidFill>
              </a:rPr>
              <a:t>zones d’ombre </a:t>
            </a:r>
          </a:p>
          <a:p>
            <a:pPr lvl="0">
              <a:defRPr/>
            </a:pPr>
            <a:endParaRPr lang="fr-FR" dirty="0">
              <a:solidFill>
                <a:srgbClr val="000000"/>
              </a:solidFill>
            </a:endParaRPr>
          </a:p>
          <a:p>
            <a:pPr lvl="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fr-FR" dirty="0">
                <a:solidFill>
                  <a:srgbClr val="000000"/>
                </a:solidFill>
              </a:rPr>
              <a:t>Une participation effective moindre </a:t>
            </a:r>
            <a:r>
              <a:rPr lang="fr-FR" dirty="0" smtClean="0">
                <a:solidFill>
                  <a:srgbClr val="000000"/>
                </a:solidFill>
              </a:rPr>
              <a:t>pour </a:t>
            </a:r>
            <a:r>
              <a:rPr lang="fr-FR" dirty="0">
                <a:solidFill>
                  <a:srgbClr val="000000"/>
                </a:solidFill>
              </a:rPr>
              <a:t>les </a:t>
            </a:r>
            <a:r>
              <a:rPr lang="fr-FR" dirty="0" smtClean="0">
                <a:solidFill>
                  <a:srgbClr val="000000"/>
                </a:solidFill>
              </a:rPr>
              <a:t>moins </a:t>
            </a:r>
            <a:r>
              <a:rPr lang="fr-FR" dirty="0">
                <a:solidFill>
                  <a:srgbClr val="000000"/>
                </a:solidFill>
              </a:rPr>
              <a:t>diplômés 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fr-FR" dirty="0">
                <a:solidFill>
                  <a:srgbClr val="000000"/>
                </a:solidFill>
              </a:rPr>
              <a:t>Des zones de pouvoir à l’avantage des plus diplômés ? </a:t>
            </a:r>
          </a:p>
        </p:txBody>
      </p:sp>
    </p:spTree>
    <p:extLst>
      <p:ext uri="{BB962C8B-B14F-4D97-AF65-F5344CB8AC3E}">
        <p14:creationId xmlns:p14="http://schemas.microsoft.com/office/powerpoint/2010/main" val="2417233093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23938F-4A9D-43EC-A5A3-41825ABBE293}" type="slidenum">
              <a:rPr lang="en-GB" altLang="en-US" smtClean="0"/>
              <a:pPr eaLnBrk="1" hangingPunct="1"/>
              <a:t>11</a:t>
            </a:fld>
            <a:endParaRPr lang="en-GB" altLang="en-US" smtClean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288880" y="-17021"/>
            <a:ext cx="763284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fr-FR" altLang="fr-FR" sz="3200" u="sng" kern="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fr-FR" altLang="fr-FR" sz="3200" u="sng" kern="0" baseline="30000" dirty="0" smtClean="0">
                <a:solidFill>
                  <a:srgbClr val="0070C0"/>
                </a:solidFill>
                <a:latin typeface="Comic Sans MS" pitchFamily="66" charset="0"/>
              </a:rPr>
              <a:t>ère</a:t>
            </a:r>
            <a:r>
              <a:rPr lang="fr-FR" altLang="fr-FR" sz="3200" u="sng" kern="0" dirty="0" smtClean="0">
                <a:solidFill>
                  <a:srgbClr val="0070C0"/>
                </a:solidFill>
                <a:latin typeface="Comic Sans MS" pitchFamily="66" charset="0"/>
              </a:rPr>
              <a:t> Partie :</a:t>
            </a:r>
            <a:r>
              <a:rPr lang="fr-FR" altLang="fr-FR" sz="3200" kern="0" dirty="0" smtClean="0">
                <a:solidFill>
                  <a:srgbClr val="0070C0"/>
                </a:solidFill>
                <a:latin typeface="Comic Sans MS" pitchFamily="66" charset="0"/>
              </a:rPr>
              <a:t>	Les constats communs</a:t>
            </a:r>
          </a:p>
          <a:p>
            <a:r>
              <a:rPr lang="fr-FR" altLang="fr-FR" sz="2800" kern="0" dirty="0" smtClean="0">
                <a:solidFill>
                  <a:srgbClr val="0070C0"/>
                </a:solidFill>
                <a:latin typeface="Comic Sans MS" pitchFamily="66" charset="0"/>
              </a:rPr>
              <a:t>	1.3 Des organisations introspectives 	et adaptatives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56260" y="1916832"/>
            <a:ext cx="752348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000" b="1" i="1" dirty="0"/>
              <a:t>L</a:t>
            </a:r>
            <a:r>
              <a:rPr lang="fr-FR" sz="2000" b="1" i="1" dirty="0" smtClean="0"/>
              <a:t>’introspection </a:t>
            </a:r>
            <a:r>
              <a:rPr lang="fr-FR" sz="2000" b="1" i="1" dirty="0"/>
              <a:t>permet l’expérimentation et donc l’évolution par auto-adaptation</a:t>
            </a:r>
          </a:p>
          <a:p>
            <a:pPr algn="ctr"/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dirty="0" smtClean="0"/>
              <a:t>Réfléchir </a:t>
            </a:r>
            <a:r>
              <a:rPr lang="fr-FR" sz="2000" dirty="0"/>
              <a:t>/ </a:t>
            </a:r>
            <a:r>
              <a:rPr lang="fr-FR" sz="2000" dirty="0" smtClean="0"/>
              <a:t>S’adapter </a:t>
            </a:r>
            <a:r>
              <a:rPr lang="fr-FR" sz="2000" dirty="0"/>
              <a:t>/ Gérer les conflits</a:t>
            </a:r>
          </a:p>
        </p:txBody>
      </p:sp>
      <p:sp>
        <p:nvSpPr>
          <p:cNvPr id="3" name="Rectangle 2"/>
          <p:cNvSpPr/>
          <p:nvPr/>
        </p:nvSpPr>
        <p:spPr>
          <a:xfrm>
            <a:off x="356260" y="3429000"/>
            <a:ext cx="83201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2400" b="1" dirty="0"/>
              <a:t>Un bouillonnement </a:t>
            </a:r>
            <a:r>
              <a:rPr lang="fr-FR" sz="2400" b="1" dirty="0" smtClean="0"/>
              <a:t>réflexif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 smtClean="0"/>
              <a:t>Les </a:t>
            </a:r>
            <a:r>
              <a:rPr lang="fr-FR" dirty="0"/>
              <a:t>salariés se disent capables d’analyser eux-mêmes leur situation de travail et d’avoir une vision critique de celle-ci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/>
              <a:t>Le fonctionnement des </a:t>
            </a:r>
            <a:r>
              <a:rPr lang="fr-FR" dirty="0" err="1"/>
              <a:t>Scop</a:t>
            </a:r>
            <a:r>
              <a:rPr lang="fr-FR" dirty="0"/>
              <a:t> est décrit comme « peu hiérarchique » par les responsables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/>
              <a:t>Les débats internes sur des questions importantes sont fréquents (stratégie, salaires, effectifs…)</a:t>
            </a:r>
          </a:p>
        </p:txBody>
      </p:sp>
    </p:spTree>
    <p:extLst>
      <p:ext uri="{BB962C8B-B14F-4D97-AF65-F5344CB8AC3E}">
        <p14:creationId xmlns:p14="http://schemas.microsoft.com/office/powerpoint/2010/main" val="4128463612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mtClean="0"/>
              <a:t> </a:t>
            </a:r>
          </a:p>
        </p:txBody>
      </p:sp>
      <p:sp>
        <p:nvSpPr>
          <p:cNvPr id="410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23938F-4A9D-43EC-A5A3-41825ABBE293}" type="slidenum">
              <a:rPr lang="en-GB" altLang="en-US" smtClean="0"/>
              <a:pPr eaLnBrk="1" hangingPunct="1"/>
              <a:t>12</a:t>
            </a:fld>
            <a:endParaRPr lang="en-GB" altLang="en-US" smtClean="0"/>
          </a:p>
        </p:txBody>
      </p:sp>
      <p:sp>
        <p:nvSpPr>
          <p:cNvPr id="2" name="Rectangle 1"/>
          <p:cNvSpPr/>
          <p:nvPr/>
        </p:nvSpPr>
        <p:spPr>
          <a:xfrm>
            <a:off x="467544" y="1772816"/>
            <a:ext cx="777686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2400" b="1" dirty="0"/>
              <a:t>La capacité à intégrer le changement</a:t>
            </a:r>
            <a:endParaRPr lang="fr-FR" sz="2400" b="1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dirty="0" smtClean="0"/>
              <a:t>Adaptation </a:t>
            </a:r>
            <a:r>
              <a:rPr lang="fr-FR" dirty="0"/>
              <a:t>des pratiques lorsque les circonstances l’exigent, sans remise en cause de la cohésion collective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dirty="0"/>
              <a:t>Faible sensibilité aux pratiques dominantes en management (entretien individuel, certifications…) : signe d’un changement réfléchi et choisi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dirty="0"/>
              <a:t>Auto-adaptation participative et qui passe beaucoup par la formation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4149080"/>
            <a:ext cx="817155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2400" b="1" dirty="0"/>
              <a:t>Une conflictualité faible et régulée</a:t>
            </a:r>
            <a:endParaRPr lang="fr-FR" sz="2400" b="1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dirty="0" smtClean="0"/>
              <a:t>Prévention </a:t>
            </a:r>
            <a:r>
              <a:rPr lang="fr-FR" dirty="0"/>
              <a:t>des conflits grâce aux échanges formels (petits groupes privilégiés) et informels (ajustement mutuel)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dirty="0"/>
              <a:t>Coordination par les valeurs (recrutement fondé en partie sur les « valeurs coopératives »)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dirty="0"/>
              <a:t>Divergence d’opinion entre responsables et salariés sur la place des représentants du personnel et des syndicats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288880" y="-17021"/>
            <a:ext cx="763284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fr-FR" altLang="fr-FR" sz="3200" u="sng" kern="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fr-FR" altLang="fr-FR" sz="3200" u="sng" kern="0" baseline="30000" dirty="0" smtClean="0">
                <a:solidFill>
                  <a:srgbClr val="0070C0"/>
                </a:solidFill>
                <a:latin typeface="Comic Sans MS" pitchFamily="66" charset="0"/>
              </a:rPr>
              <a:t>ère</a:t>
            </a:r>
            <a:r>
              <a:rPr lang="fr-FR" altLang="fr-FR" sz="3200" u="sng" kern="0" dirty="0" smtClean="0">
                <a:solidFill>
                  <a:srgbClr val="0070C0"/>
                </a:solidFill>
                <a:latin typeface="Comic Sans MS" pitchFamily="66" charset="0"/>
              </a:rPr>
              <a:t> Partie :</a:t>
            </a:r>
            <a:r>
              <a:rPr lang="fr-FR" altLang="fr-FR" sz="3200" kern="0" dirty="0" smtClean="0">
                <a:solidFill>
                  <a:srgbClr val="0070C0"/>
                </a:solidFill>
                <a:latin typeface="Comic Sans MS" pitchFamily="66" charset="0"/>
              </a:rPr>
              <a:t>	Les constats communs</a:t>
            </a:r>
          </a:p>
          <a:p>
            <a:r>
              <a:rPr lang="fr-FR" altLang="fr-FR" sz="2800" kern="0" dirty="0" smtClean="0">
                <a:solidFill>
                  <a:srgbClr val="0070C0"/>
                </a:solidFill>
                <a:latin typeface="Comic Sans MS" pitchFamily="66" charset="0"/>
              </a:rPr>
              <a:t>	1.3 Des organisations introspectives 	et adaptatives</a:t>
            </a:r>
          </a:p>
        </p:txBody>
      </p:sp>
    </p:spTree>
    <p:extLst>
      <p:ext uri="{BB962C8B-B14F-4D97-AF65-F5344CB8AC3E}">
        <p14:creationId xmlns:p14="http://schemas.microsoft.com/office/powerpoint/2010/main" val="2609793552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23938F-4A9D-43EC-A5A3-41825ABBE293}" type="slidenum">
              <a:rPr lang="en-GB" altLang="en-US" smtClean="0"/>
              <a:pPr eaLnBrk="1" hangingPunct="1"/>
              <a:t>13</a:t>
            </a:fld>
            <a:endParaRPr lang="en-GB" altLang="en-US" smtClean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288880" y="404664"/>
            <a:ext cx="763284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fr-FR" altLang="fr-FR" sz="3200" u="sng" kern="0" dirty="0" smtClean="0">
                <a:solidFill>
                  <a:srgbClr val="0070C0"/>
                </a:solidFill>
                <a:latin typeface="Comic Sans MS" pitchFamily="66" charset="0"/>
              </a:rPr>
              <a:t>2</a:t>
            </a:r>
            <a:r>
              <a:rPr lang="fr-FR" altLang="fr-FR" sz="3200" u="sng" kern="0" baseline="30000" dirty="0" smtClean="0">
                <a:solidFill>
                  <a:srgbClr val="0070C0"/>
                </a:solidFill>
                <a:latin typeface="Comic Sans MS" pitchFamily="66" charset="0"/>
              </a:rPr>
              <a:t>nde</a:t>
            </a:r>
            <a:r>
              <a:rPr lang="fr-FR" altLang="fr-FR" sz="3200" u="sng" kern="0" dirty="0" smtClean="0">
                <a:solidFill>
                  <a:srgbClr val="0070C0"/>
                </a:solidFill>
                <a:latin typeface="Comic Sans MS" pitchFamily="66" charset="0"/>
              </a:rPr>
              <a:t> Partie :</a:t>
            </a:r>
            <a:r>
              <a:rPr lang="fr-FR" altLang="fr-FR" sz="3200" kern="0" dirty="0" smtClean="0">
                <a:solidFill>
                  <a:srgbClr val="0070C0"/>
                </a:solidFill>
                <a:latin typeface="Comic Sans MS" pitchFamily="66" charset="0"/>
              </a:rPr>
              <a:t>	La diversité des SCOP</a:t>
            </a:r>
          </a:p>
          <a:p>
            <a:r>
              <a:rPr lang="fr-FR" altLang="fr-FR" sz="2800" kern="0" dirty="0" smtClean="0">
                <a:solidFill>
                  <a:srgbClr val="0070C0"/>
                </a:solidFill>
                <a:latin typeface="Comic Sans MS" pitchFamily="66" charset="0"/>
              </a:rPr>
              <a:t>	2.1 Les facteurs de diversité</a:t>
            </a:r>
          </a:p>
        </p:txBody>
      </p:sp>
      <p:sp>
        <p:nvSpPr>
          <p:cNvPr id="5" name="Rectangle 4"/>
          <p:cNvSpPr/>
          <p:nvPr/>
        </p:nvSpPr>
        <p:spPr>
          <a:xfrm>
            <a:off x="496281" y="1700808"/>
            <a:ext cx="752348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400" b="1" dirty="0" smtClean="0"/>
              <a:t>Constats à partir des caractéristiques des SCOP </a:t>
            </a:r>
            <a:endParaRPr lang="fr-FR" sz="2400" b="1" dirty="0"/>
          </a:p>
          <a:p>
            <a:pPr algn="ctr"/>
            <a:r>
              <a:rPr lang="fr-FR" sz="2000" dirty="0" smtClean="0"/>
              <a:t>Origine </a:t>
            </a:r>
            <a:r>
              <a:rPr lang="fr-FR" sz="2000" dirty="0"/>
              <a:t>/ </a:t>
            </a:r>
            <a:r>
              <a:rPr lang="fr-FR" sz="2000" dirty="0" smtClean="0"/>
              <a:t>Taille </a:t>
            </a:r>
            <a:r>
              <a:rPr lang="fr-FR" sz="2000" dirty="0"/>
              <a:t>/ </a:t>
            </a:r>
            <a:r>
              <a:rPr lang="fr-FR" sz="2000" dirty="0" smtClean="0"/>
              <a:t>Âge / Secteur</a:t>
            </a:r>
            <a:endParaRPr lang="fr-FR" sz="2000" dirty="0"/>
          </a:p>
        </p:txBody>
      </p:sp>
      <p:sp>
        <p:nvSpPr>
          <p:cNvPr id="2" name="Ellipse 1"/>
          <p:cNvSpPr/>
          <p:nvPr/>
        </p:nvSpPr>
        <p:spPr>
          <a:xfrm>
            <a:off x="513540" y="2547194"/>
            <a:ext cx="1843452" cy="782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Moins de 10 ans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6876256" y="2547194"/>
            <a:ext cx="1843452" cy="782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Plus de 10 ans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Triangle isocèle 5"/>
          <p:cNvSpPr/>
          <p:nvPr/>
        </p:nvSpPr>
        <p:spPr>
          <a:xfrm rot="16200000">
            <a:off x="4021713" y="1819699"/>
            <a:ext cx="432049" cy="552416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/>
          <p:cNvSpPr/>
          <p:nvPr/>
        </p:nvSpPr>
        <p:spPr>
          <a:xfrm rot="5400000">
            <a:off x="6963815" y="4221740"/>
            <a:ext cx="792088" cy="720080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riangle isocèle 10"/>
          <p:cNvSpPr/>
          <p:nvPr/>
        </p:nvSpPr>
        <p:spPr>
          <a:xfrm rot="5400000">
            <a:off x="4741794" y="3525874"/>
            <a:ext cx="432049" cy="552416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riangle isocèle 11"/>
          <p:cNvSpPr/>
          <p:nvPr/>
        </p:nvSpPr>
        <p:spPr>
          <a:xfrm rot="16200000">
            <a:off x="1459936" y="5927916"/>
            <a:ext cx="792088" cy="720080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26728" y="5045341"/>
            <a:ext cx="2626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Prolongement d’</a:t>
            </a:r>
            <a:r>
              <a:rPr lang="fr-FR" dirty="0" err="1" smtClean="0"/>
              <a:t>orga-nisations</a:t>
            </a:r>
            <a:r>
              <a:rPr lang="fr-FR" dirty="0" smtClean="0"/>
              <a:t> sauf reprise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17371" y="3435343"/>
            <a:ext cx="1578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Reprise d’entreprises et création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368147" y="5038583"/>
            <a:ext cx="203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Salariés jeunes, femmes , qualifiés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477600" y="3465731"/>
            <a:ext cx="115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Ouvriers</a:t>
            </a:r>
          </a:p>
          <a:p>
            <a:r>
              <a:rPr lang="fr-FR" dirty="0" smtClean="0"/>
              <a:t>CDI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3758623" y="3433477"/>
            <a:ext cx="1648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Ecarts de rémunération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5947151" y="5131436"/>
            <a:ext cx="2441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Sentiment d’être </a:t>
            </a:r>
            <a:r>
              <a:rPr lang="fr-FR" dirty="0" err="1" smtClean="0"/>
              <a:t>in-formé</a:t>
            </a:r>
            <a:r>
              <a:rPr lang="fr-FR" dirty="0" smtClean="0"/>
              <a:t> et de participer à la stratégie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5532832" y="3311482"/>
            <a:ext cx="2038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Sentiment de ne pas être reconnu et entendu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672325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23938F-4A9D-43EC-A5A3-41825ABBE293}" type="slidenum">
              <a:rPr lang="en-GB" altLang="en-US" smtClean="0"/>
              <a:pPr eaLnBrk="1" hangingPunct="1"/>
              <a:t>14</a:t>
            </a:fld>
            <a:endParaRPr lang="en-GB" altLang="en-US" smtClean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288880" y="404664"/>
            <a:ext cx="763284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fr-FR" altLang="fr-FR" sz="3200" u="sng" kern="0" dirty="0" smtClean="0">
                <a:solidFill>
                  <a:srgbClr val="0070C0"/>
                </a:solidFill>
                <a:latin typeface="Comic Sans MS" pitchFamily="66" charset="0"/>
              </a:rPr>
              <a:t>2</a:t>
            </a:r>
            <a:r>
              <a:rPr lang="fr-FR" altLang="fr-FR" sz="3200" u="sng" kern="0" baseline="30000" dirty="0" smtClean="0">
                <a:solidFill>
                  <a:srgbClr val="0070C0"/>
                </a:solidFill>
                <a:latin typeface="Comic Sans MS" pitchFamily="66" charset="0"/>
              </a:rPr>
              <a:t>nde</a:t>
            </a:r>
            <a:r>
              <a:rPr lang="fr-FR" altLang="fr-FR" sz="3200" u="sng" kern="0" dirty="0" smtClean="0">
                <a:solidFill>
                  <a:srgbClr val="0070C0"/>
                </a:solidFill>
                <a:latin typeface="Comic Sans MS" pitchFamily="66" charset="0"/>
              </a:rPr>
              <a:t> Partie :</a:t>
            </a:r>
            <a:r>
              <a:rPr lang="fr-FR" altLang="fr-FR" sz="3200" kern="0" dirty="0" smtClean="0">
                <a:solidFill>
                  <a:srgbClr val="0070C0"/>
                </a:solidFill>
                <a:latin typeface="Comic Sans MS" pitchFamily="66" charset="0"/>
              </a:rPr>
              <a:t>	La diversité des SCOP</a:t>
            </a:r>
          </a:p>
          <a:p>
            <a:r>
              <a:rPr lang="fr-FR" altLang="fr-FR" sz="2800" kern="0" dirty="0" smtClean="0">
                <a:solidFill>
                  <a:srgbClr val="0070C0"/>
                </a:solidFill>
                <a:latin typeface="Comic Sans MS" pitchFamily="66" charset="0"/>
              </a:rPr>
              <a:t>	2.1 Les facteurs de diversité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8134" y="1628800"/>
            <a:ext cx="796415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400" b="1" dirty="0" smtClean="0"/>
              <a:t>Des constats similaires pour le facteur-taille</a:t>
            </a:r>
            <a:endParaRPr lang="fr-FR" sz="2400" b="1" dirty="0"/>
          </a:p>
          <a:p>
            <a:pPr>
              <a:spcAft>
                <a:spcPts val="600"/>
              </a:spcAft>
            </a:pPr>
            <a:r>
              <a:rPr lang="fr-FR" dirty="0" smtClean="0"/>
              <a:t>Pour les écarts de rémunération, la satisfaction au travail, le sentiment d’être informé et de participer aux décisions...</a:t>
            </a:r>
          </a:p>
          <a:p>
            <a:pPr>
              <a:spcAft>
                <a:spcPts val="600"/>
              </a:spcAft>
            </a:pPr>
            <a:r>
              <a:rPr lang="fr-FR" dirty="0"/>
              <a:t>Taux de sociétariat plus faible... par contre sentiment plus fort d’« en faire plus que ce qui est demandé »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3540" y="3352349"/>
            <a:ext cx="7523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400" b="1" dirty="0" smtClean="0"/>
              <a:t>Le secteur d’activité déterminant</a:t>
            </a:r>
            <a:endParaRPr lang="fr-FR" sz="2400" b="1" dirty="0"/>
          </a:p>
        </p:txBody>
      </p:sp>
      <p:sp>
        <p:nvSpPr>
          <p:cNvPr id="23" name="Ellipse 22"/>
          <p:cNvSpPr/>
          <p:nvPr/>
        </p:nvSpPr>
        <p:spPr>
          <a:xfrm>
            <a:off x="513540" y="3835121"/>
            <a:ext cx="1843452" cy="3255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Services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4716015" y="3835121"/>
            <a:ext cx="3726269" cy="3255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Industrie, construction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7513" y="4184734"/>
            <a:ext cx="397895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 smtClean="0"/>
              <a:t>+ de prolongements d’organisation</a:t>
            </a:r>
          </a:p>
          <a:p>
            <a:pPr>
              <a:spcAft>
                <a:spcPts val="600"/>
              </a:spcAft>
            </a:pPr>
            <a:r>
              <a:rPr lang="fr-FR" dirty="0" smtClean="0"/>
              <a:t>+ petites et + récentes</a:t>
            </a:r>
          </a:p>
          <a:p>
            <a:pPr>
              <a:spcAft>
                <a:spcPts val="600"/>
              </a:spcAft>
            </a:pPr>
            <a:r>
              <a:rPr lang="fr-FR" dirty="0" smtClean="0"/>
              <a:t>+ de qualifiés, jeunes, femmes</a:t>
            </a:r>
          </a:p>
          <a:p>
            <a:pPr>
              <a:spcAft>
                <a:spcPts val="600"/>
              </a:spcAft>
            </a:pPr>
            <a:r>
              <a:rPr lang="fr-FR" dirty="0" smtClean="0"/>
              <a:t>+ de sociétaires et + "convaincus"</a:t>
            </a:r>
          </a:p>
          <a:p>
            <a:pPr>
              <a:spcAft>
                <a:spcPts val="600"/>
              </a:spcAft>
            </a:pPr>
            <a:r>
              <a:rPr lang="fr-FR" dirty="0" smtClean="0"/>
              <a:t>+ égalitaires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932040" y="4178630"/>
            <a:ext cx="397895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 smtClean="0"/>
              <a:t>+ de créations et de reprises</a:t>
            </a:r>
          </a:p>
          <a:p>
            <a:pPr>
              <a:spcAft>
                <a:spcPts val="600"/>
              </a:spcAft>
            </a:pPr>
            <a:r>
              <a:rPr lang="fr-FR" dirty="0" smtClean="0"/>
              <a:t>+ grandes et + âgées</a:t>
            </a:r>
          </a:p>
          <a:p>
            <a:pPr>
              <a:spcAft>
                <a:spcPts val="600"/>
              </a:spcAft>
            </a:pPr>
            <a:r>
              <a:rPr lang="fr-FR" dirty="0" smtClean="0"/>
              <a:t>+ d’ouvriers</a:t>
            </a:r>
          </a:p>
          <a:p>
            <a:pPr>
              <a:spcAft>
                <a:spcPts val="600"/>
              </a:spcAft>
            </a:pPr>
            <a:r>
              <a:rPr lang="fr-FR" dirty="0" smtClean="0"/>
              <a:t>- de sociétaires</a:t>
            </a:r>
          </a:p>
          <a:p>
            <a:pPr>
              <a:spcAft>
                <a:spcPts val="600"/>
              </a:spcAft>
            </a:pPr>
            <a:r>
              <a:rPr lang="fr-FR" dirty="0"/>
              <a:t>-</a:t>
            </a:r>
            <a:r>
              <a:rPr lang="fr-FR" dirty="0" smtClean="0"/>
              <a:t> égalitaires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887387" y="6117349"/>
            <a:ext cx="5657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 smtClean="0"/>
              <a:t>...Mais, pas de conclusion sur les sentiments de satisfaction, de participation et de reconnaissance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447810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534901" y="7148824"/>
            <a:ext cx="3095625" cy="252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mtClean="0"/>
              <a:t> </a:t>
            </a:r>
          </a:p>
        </p:txBody>
      </p:sp>
      <p:sp>
        <p:nvSpPr>
          <p:cNvPr id="410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008167" y="6444129"/>
            <a:ext cx="946150" cy="252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23938F-4A9D-43EC-A5A3-41825ABBE293}" type="slidenum">
              <a:rPr lang="en-GB" altLang="en-US" smtClean="0"/>
              <a:pPr eaLnBrk="1" hangingPunct="1"/>
              <a:t>15</a:t>
            </a:fld>
            <a:endParaRPr lang="en-GB" altLang="en-US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227707" y="260648"/>
            <a:ext cx="763284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fr-FR" altLang="fr-FR" sz="3200" u="sng" kern="0" dirty="0" smtClean="0">
                <a:solidFill>
                  <a:srgbClr val="0070C0"/>
                </a:solidFill>
                <a:latin typeface="Comic Sans MS" pitchFamily="66" charset="0"/>
              </a:rPr>
              <a:t>2</a:t>
            </a:r>
            <a:r>
              <a:rPr lang="fr-FR" altLang="fr-FR" sz="3200" u="sng" kern="0" baseline="30000" dirty="0" smtClean="0">
                <a:solidFill>
                  <a:srgbClr val="0070C0"/>
                </a:solidFill>
                <a:latin typeface="Comic Sans MS" pitchFamily="66" charset="0"/>
              </a:rPr>
              <a:t>nde</a:t>
            </a:r>
            <a:r>
              <a:rPr lang="fr-FR" altLang="fr-FR" sz="3200" u="sng" kern="0" dirty="0" smtClean="0">
                <a:solidFill>
                  <a:srgbClr val="0070C0"/>
                </a:solidFill>
                <a:latin typeface="Comic Sans MS" pitchFamily="66" charset="0"/>
              </a:rPr>
              <a:t> Partie :</a:t>
            </a:r>
            <a:r>
              <a:rPr lang="fr-FR" altLang="fr-FR" sz="3200" kern="0" dirty="0" smtClean="0">
                <a:solidFill>
                  <a:srgbClr val="0070C0"/>
                </a:solidFill>
                <a:latin typeface="Comic Sans MS" pitchFamily="66" charset="0"/>
              </a:rPr>
              <a:t>	La diversité des SCOP</a:t>
            </a:r>
          </a:p>
          <a:p>
            <a:r>
              <a:rPr lang="fr-FR" altLang="fr-FR" sz="2800" kern="0" dirty="0" smtClean="0">
                <a:solidFill>
                  <a:srgbClr val="0070C0"/>
                </a:solidFill>
                <a:latin typeface="Comic Sans MS" pitchFamily="66" charset="0"/>
              </a:rPr>
              <a:t>	2.2 Essai de typologie</a:t>
            </a:r>
          </a:p>
        </p:txBody>
      </p:sp>
      <p:sp>
        <p:nvSpPr>
          <p:cNvPr id="5" name="Rectangle 4"/>
          <p:cNvSpPr/>
          <p:nvPr/>
        </p:nvSpPr>
        <p:spPr>
          <a:xfrm>
            <a:off x="364592" y="1423598"/>
            <a:ext cx="7495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U</a:t>
            </a:r>
            <a:r>
              <a:rPr lang="fr-FR" sz="2400" b="1" dirty="0" smtClean="0"/>
              <a:t>n projet collectif soumis à une valorisation duale</a:t>
            </a:r>
            <a:endParaRPr lang="fr-FR" sz="2400" dirty="0"/>
          </a:p>
        </p:txBody>
      </p:sp>
      <p:sp>
        <p:nvSpPr>
          <p:cNvPr id="6" name="ZoneTexte 7"/>
          <p:cNvSpPr txBox="1">
            <a:spLocks noChangeArrowheads="1"/>
          </p:cNvSpPr>
          <p:nvPr/>
        </p:nvSpPr>
        <p:spPr bwMode="auto">
          <a:xfrm>
            <a:off x="0" y="5254597"/>
            <a:ext cx="44218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fr-FR" b="1" dirty="0">
                <a:latin typeface="+mn-lt"/>
              </a:rPr>
              <a:t>PROJET ECONOMIQUE :</a:t>
            </a:r>
          </a:p>
          <a:p>
            <a:r>
              <a:rPr lang="fr-FR" altLang="fr-FR" dirty="0">
                <a:latin typeface="+mn-lt"/>
              </a:rPr>
              <a:t>Insertion sur </a:t>
            </a:r>
            <a:r>
              <a:rPr lang="fr-FR" altLang="fr-FR" dirty="0" smtClean="0">
                <a:latin typeface="+mn-lt"/>
              </a:rPr>
              <a:t>marché concurrentiel et  </a:t>
            </a:r>
          </a:p>
          <a:p>
            <a:r>
              <a:rPr lang="fr-FR" altLang="fr-FR" dirty="0" smtClean="0">
                <a:latin typeface="+mn-lt"/>
              </a:rPr>
              <a:t>création </a:t>
            </a:r>
            <a:r>
              <a:rPr lang="fr-FR" altLang="fr-FR" dirty="0">
                <a:latin typeface="+mn-lt"/>
              </a:rPr>
              <a:t>de </a:t>
            </a:r>
            <a:r>
              <a:rPr lang="fr-FR" altLang="fr-FR" dirty="0" smtClean="0">
                <a:latin typeface="+mn-lt"/>
              </a:rPr>
              <a:t>VA source </a:t>
            </a:r>
            <a:r>
              <a:rPr lang="fr-FR" altLang="fr-FR" dirty="0">
                <a:latin typeface="+mn-lt"/>
              </a:rPr>
              <a:t>des </a:t>
            </a:r>
            <a:r>
              <a:rPr lang="fr-FR" altLang="fr-FR" dirty="0" smtClean="0">
                <a:latin typeface="+mn-lt"/>
              </a:rPr>
              <a:t>rémunérations</a:t>
            </a:r>
            <a:endParaRPr lang="fr-FR" altLang="fr-FR" dirty="0">
              <a:latin typeface="+mn-lt"/>
            </a:endParaRPr>
          </a:p>
        </p:txBody>
      </p:sp>
      <p:sp>
        <p:nvSpPr>
          <p:cNvPr id="7" name="ZoneTexte 8"/>
          <p:cNvSpPr txBox="1">
            <a:spLocks noChangeArrowheads="1"/>
          </p:cNvSpPr>
          <p:nvPr/>
        </p:nvSpPr>
        <p:spPr bwMode="auto">
          <a:xfrm>
            <a:off x="4421808" y="5261814"/>
            <a:ext cx="47221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fr-FR" b="1" dirty="0">
                <a:latin typeface="+mn-lt"/>
              </a:rPr>
              <a:t>PROJET SOCIO-POLITIQUE :</a:t>
            </a:r>
          </a:p>
          <a:p>
            <a:r>
              <a:rPr lang="fr-FR" altLang="fr-FR" dirty="0" smtClean="0">
                <a:latin typeface="+mn-lt"/>
              </a:rPr>
              <a:t>Collectif </a:t>
            </a:r>
            <a:r>
              <a:rPr lang="fr-FR" altLang="fr-FR" dirty="0">
                <a:latin typeface="+mn-lt"/>
              </a:rPr>
              <a:t>ayant une valeur </a:t>
            </a:r>
            <a:r>
              <a:rPr lang="fr-FR" altLang="fr-FR" dirty="0" smtClean="0">
                <a:latin typeface="+mn-lt"/>
              </a:rPr>
              <a:t>en </a:t>
            </a:r>
            <a:r>
              <a:rPr lang="fr-FR" altLang="fr-FR" dirty="0">
                <a:latin typeface="+mn-lt"/>
              </a:rPr>
              <a:t>tant que </a:t>
            </a:r>
            <a:r>
              <a:rPr lang="fr-FR" altLang="fr-FR" dirty="0" err="1" smtClean="0">
                <a:latin typeface="+mn-lt"/>
              </a:rPr>
              <a:t>démo-cratie</a:t>
            </a:r>
            <a:r>
              <a:rPr lang="fr-FR" altLang="fr-FR" dirty="0" smtClean="0">
                <a:latin typeface="+mn-lt"/>
              </a:rPr>
              <a:t> </a:t>
            </a:r>
            <a:r>
              <a:rPr lang="fr-FR" altLang="fr-FR" dirty="0">
                <a:latin typeface="+mn-lt"/>
              </a:rPr>
              <a:t>et/ou apporteur d’utilité sociale</a:t>
            </a:r>
          </a:p>
        </p:txBody>
      </p:sp>
      <p:sp>
        <p:nvSpPr>
          <p:cNvPr id="8" name="ZoneTexte 16"/>
          <p:cNvSpPr txBox="1">
            <a:spLocks noChangeArrowheads="1"/>
          </p:cNvSpPr>
          <p:nvPr/>
        </p:nvSpPr>
        <p:spPr bwMode="auto">
          <a:xfrm>
            <a:off x="383182" y="1963131"/>
            <a:ext cx="8077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fr-FR" b="1" dirty="0">
                <a:latin typeface="+mn-lt"/>
              </a:rPr>
              <a:t> SCOP, BIEN COMMUN ET PROJET :</a:t>
            </a:r>
          </a:p>
          <a:p>
            <a:r>
              <a:rPr lang="fr-FR" altLang="fr-FR" dirty="0">
                <a:latin typeface="+mn-lt"/>
              </a:rPr>
              <a:t>Collectif uni par un projet de création de valeurs qui en définit le bien commun </a:t>
            </a: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2200581" y="6315256"/>
            <a:ext cx="51690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2400" b="1" i="1" dirty="0"/>
              <a:t>Des entreprises… pas comme les autres</a:t>
            </a:r>
          </a:p>
        </p:txBody>
      </p:sp>
      <p:cxnSp>
        <p:nvCxnSpPr>
          <p:cNvPr id="10" name="Connecteur en angle 9"/>
          <p:cNvCxnSpPr>
            <a:endCxn id="9" idx="3"/>
          </p:cNvCxnSpPr>
          <p:nvPr/>
        </p:nvCxnSpPr>
        <p:spPr>
          <a:xfrm rot="5400000">
            <a:off x="7334904" y="6212649"/>
            <a:ext cx="368162" cy="298719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en angle 10"/>
          <p:cNvCxnSpPr>
            <a:endCxn id="9" idx="1"/>
          </p:cNvCxnSpPr>
          <p:nvPr/>
        </p:nvCxnSpPr>
        <p:spPr>
          <a:xfrm rot="16200000" flipH="1">
            <a:off x="1906066" y="6251574"/>
            <a:ext cx="368160" cy="220869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38"/>
          <p:cNvSpPr txBox="1">
            <a:spLocks noChangeArrowheads="1"/>
          </p:cNvSpPr>
          <p:nvPr/>
        </p:nvSpPr>
        <p:spPr bwMode="auto">
          <a:xfrm>
            <a:off x="364593" y="2744663"/>
            <a:ext cx="8095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fr-FR" b="1" dirty="0">
                <a:latin typeface="+mn-lt"/>
              </a:rPr>
              <a:t>VALORISATION :</a:t>
            </a:r>
          </a:p>
          <a:p>
            <a:pPr algn="ctr"/>
            <a:r>
              <a:rPr lang="fr-FR" altLang="fr-FR" dirty="0">
                <a:latin typeface="+mn-lt"/>
              </a:rPr>
              <a:t>Les valeurs créées sont soumises à des épreuves de jugement de deux types </a:t>
            </a:r>
          </a:p>
        </p:txBody>
      </p:sp>
      <p:sp>
        <p:nvSpPr>
          <p:cNvPr id="13" name="ZoneTexte 39"/>
          <p:cNvSpPr txBox="1">
            <a:spLocks noChangeArrowheads="1"/>
          </p:cNvSpPr>
          <p:nvPr/>
        </p:nvSpPr>
        <p:spPr bwMode="auto">
          <a:xfrm>
            <a:off x="170544" y="3653026"/>
            <a:ext cx="424196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fr-FR" b="1" dirty="0">
                <a:latin typeface="+mn-lt"/>
              </a:rPr>
              <a:t>MARCHANDE :</a:t>
            </a:r>
          </a:p>
          <a:p>
            <a:r>
              <a:rPr lang="fr-FR" altLang="fr-FR" dirty="0" smtClean="0">
                <a:latin typeface="+mn-lt"/>
              </a:rPr>
              <a:t>- Jugement </a:t>
            </a:r>
            <a:r>
              <a:rPr lang="fr-FR" altLang="fr-FR" dirty="0">
                <a:latin typeface="+mn-lt"/>
              </a:rPr>
              <a:t>de type marchand sur les éléments clés de la valeur économique </a:t>
            </a:r>
            <a:r>
              <a:rPr lang="fr-FR" altLang="fr-FR" dirty="0" smtClean="0">
                <a:latin typeface="+mn-lt"/>
              </a:rPr>
              <a:t>- Par </a:t>
            </a:r>
            <a:r>
              <a:rPr lang="fr-FR" altLang="fr-FR" dirty="0">
                <a:latin typeface="+mn-lt"/>
              </a:rPr>
              <a:t>des instances internes (DG, chefs de projet </a:t>
            </a:r>
            <a:r>
              <a:rPr lang="fr-FR" altLang="fr-FR" dirty="0" smtClean="0">
                <a:latin typeface="+mn-lt"/>
              </a:rPr>
              <a:t>)/externes (clients, banques...)</a:t>
            </a:r>
            <a:endParaRPr lang="fr-FR" altLang="fr-FR" dirty="0">
              <a:latin typeface="+mn-lt"/>
            </a:endParaRPr>
          </a:p>
        </p:txBody>
      </p:sp>
      <p:cxnSp>
        <p:nvCxnSpPr>
          <p:cNvPr id="14" name="Connecteur droit avec flèche 13"/>
          <p:cNvCxnSpPr>
            <a:stCxn id="8" idx="2"/>
            <a:endCxn id="12" idx="0"/>
          </p:cNvCxnSpPr>
          <p:nvPr/>
        </p:nvCxnSpPr>
        <p:spPr>
          <a:xfrm flipH="1">
            <a:off x="4412513" y="2609462"/>
            <a:ext cx="9294" cy="13520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42"/>
          <p:cNvSpPr txBox="1">
            <a:spLocks noChangeArrowheads="1"/>
          </p:cNvSpPr>
          <p:nvPr/>
        </p:nvSpPr>
        <p:spPr bwMode="auto">
          <a:xfrm>
            <a:off x="4785103" y="3667543"/>
            <a:ext cx="416401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fr-FR" b="1" dirty="0">
                <a:latin typeface="+mn-lt"/>
              </a:rPr>
              <a:t>SOCIO-POLITIQUE :</a:t>
            </a:r>
          </a:p>
          <a:p>
            <a:r>
              <a:rPr lang="fr-FR" altLang="fr-FR" dirty="0">
                <a:latin typeface="+mn-lt"/>
              </a:rPr>
              <a:t>Jugement de type socio-politique sur les valeurs non économiques par des </a:t>
            </a:r>
            <a:r>
              <a:rPr lang="fr-FR" altLang="fr-FR" dirty="0" err="1">
                <a:latin typeface="+mn-lt"/>
              </a:rPr>
              <a:t>instan-ces</a:t>
            </a:r>
            <a:r>
              <a:rPr lang="fr-FR" altLang="fr-FR" dirty="0">
                <a:latin typeface="+mn-lt"/>
              </a:rPr>
              <a:t> internes (sociétaires) ou externes (CGSCOP…)</a:t>
            </a:r>
          </a:p>
        </p:txBody>
      </p:sp>
      <p:cxnSp>
        <p:nvCxnSpPr>
          <p:cNvPr id="16" name="Connecteur en angle 15"/>
          <p:cNvCxnSpPr>
            <a:cxnSpLocks noChangeShapeType="1"/>
            <a:stCxn id="12" idx="2"/>
            <a:endCxn id="13" idx="0"/>
          </p:cNvCxnSpPr>
          <p:nvPr/>
        </p:nvCxnSpPr>
        <p:spPr bwMode="auto">
          <a:xfrm rot="5400000">
            <a:off x="3221005" y="2461518"/>
            <a:ext cx="262032" cy="2120985"/>
          </a:xfrm>
          <a:prstGeom prst="bentConnector3">
            <a:avLst>
              <a:gd name="adj1" fmla="val 50000"/>
            </a:avLst>
          </a:prstGeom>
          <a:noFill/>
          <a:ln w="25400" algn="ctr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Connecteur en angle 16"/>
          <p:cNvCxnSpPr>
            <a:stCxn id="12" idx="2"/>
            <a:endCxn id="15" idx="0"/>
          </p:cNvCxnSpPr>
          <p:nvPr/>
        </p:nvCxnSpPr>
        <p:spPr>
          <a:xfrm rot="16200000" flipH="1">
            <a:off x="5501537" y="2301969"/>
            <a:ext cx="276549" cy="2454597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13" idx="2"/>
            <a:endCxn id="6" idx="0"/>
          </p:cNvCxnSpPr>
          <p:nvPr/>
        </p:nvCxnSpPr>
        <p:spPr>
          <a:xfrm flipH="1">
            <a:off x="2210904" y="5130354"/>
            <a:ext cx="80624" cy="124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5" idx="2"/>
            <a:endCxn id="7" idx="0"/>
          </p:cNvCxnSpPr>
          <p:nvPr/>
        </p:nvCxnSpPr>
        <p:spPr>
          <a:xfrm flipH="1">
            <a:off x="6782904" y="5145505"/>
            <a:ext cx="84206" cy="1163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661842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mtClean="0"/>
              <a:t> </a:t>
            </a:r>
          </a:p>
        </p:txBody>
      </p:sp>
      <p:sp>
        <p:nvSpPr>
          <p:cNvPr id="410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23938F-4A9D-43EC-A5A3-41825ABBE293}" type="slidenum">
              <a:rPr lang="en-GB" altLang="en-US" smtClean="0"/>
              <a:pPr eaLnBrk="1" hangingPunct="1"/>
              <a:t>16</a:t>
            </a:fld>
            <a:endParaRPr lang="en-GB" altLang="en-US" smtClean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288880" y="260648"/>
            <a:ext cx="763284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fr-FR" altLang="fr-FR" sz="3200" u="sng" kern="0" dirty="0" smtClean="0">
                <a:solidFill>
                  <a:srgbClr val="0070C0"/>
                </a:solidFill>
                <a:latin typeface="Comic Sans MS" pitchFamily="66" charset="0"/>
              </a:rPr>
              <a:t>2</a:t>
            </a:r>
            <a:r>
              <a:rPr lang="fr-FR" altLang="fr-FR" sz="3200" u="sng" kern="0" baseline="30000" dirty="0" smtClean="0">
                <a:solidFill>
                  <a:srgbClr val="0070C0"/>
                </a:solidFill>
                <a:latin typeface="Comic Sans MS" pitchFamily="66" charset="0"/>
              </a:rPr>
              <a:t>nde</a:t>
            </a:r>
            <a:r>
              <a:rPr lang="fr-FR" altLang="fr-FR" sz="3200" u="sng" kern="0" dirty="0" smtClean="0">
                <a:solidFill>
                  <a:srgbClr val="0070C0"/>
                </a:solidFill>
                <a:latin typeface="Comic Sans MS" pitchFamily="66" charset="0"/>
              </a:rPr>
              <a:t> Partie :</a:t>
            </a:r>
            <a:r>
              <a:rPr lang="fr-FR" altLang="fr-FR" sz="3200" kern="0" dirty="0" smtClean="0">
                <a:solidFill>
                  <a:srgbClr val="0070C0"/>
                </a:solidFill>
                <a:latin typeface="Comic Sans MS" pitchFamily="66" charset="0"/>
              </a:rPr>
              <a:t>	La diversité des SCOP</a:t>
            </a:r>
          </a:p>
          <a:p>
            <a:r>
              <a:rPr lang="fr-FR" altLang="fr-FR" sz="2800" kern="0" dirty="0" smtClean="0">
                <a:solidFill>
                  <a:srgbClr val="0070C0"/>
                </a:solidFill>
                <a:latin typeface="Comic Sans MS" pitchFamily="66" charset="0"/>
              </a:rPr>
              <a:t>	2.2 Essai de typologie</a:t>
            </a:r>
          </a:p>
        </p:txBody>
      </p:sp>
      <p:sp>
        <p:nvSpPr>
          <p:cNvPr id="5" name="Flèche vers le bas 4"/>
          <p:cNvSpPr/>
          <p:nvPr/>
        </p:nvSpPr>
        <p:spPr>
          <a:xfrm>
            <a:off x="1194464" y="3223951"/>
            <a:ext cx="779462" cy="322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17"/>
          <p:cNvSpPr txBox="1">
            <a:spLocks noChangeArrowheads="1"/>
          </p:cNvSpPr>
          <p:nvPr/>
        </p:nvSpPr>
        <p:spPr bwMode="auto">
          <a:xfrm>
            <a:off x="243229" y="3563898"/>
            <a:ext cx="280225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Indicateurs :</a:t>
            </a:r>
          </a:p>
          <a:p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vigueur de la vie </a:t>
            </a:r>
            <a:r>
              <a:rPr lang="fr-FR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démo-cratique</a:t>
            </a:r>
            <a:r>
              <a:rPr lang="fr-FR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(taux de </a:t>
            </a:r>
            <a:r>
              <a:rPr lang="fr-FR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sociéta-riat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, rythme des AG, </a:t>
            </a:r>
            <a:r>
              <a:rPr lang="fr-FR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ins-tances</a:t>
            </a:r>
            <a:r>
              <a:rPr lang="fr-FR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de délibération…)</a:t>
            </a:r>
          </a:p>
        </p:txBody>
      </p:sp>
      <p:sp>
        <p:nvSpPr>
          <p:cNvPr id="7" name="Flèche vers le bas 6"/>
          <p:cNvSpPr/>
          <p:nvPr/>
        </p:nvSpPr>
        <p:spPr>
          <a:xfrm>
            <a:off x="4096414" y="3223951"/>
            <a:ext cx="779462" cy="322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19"/>
          <p:cNvSpPr txBox="1">
            <a:spLocks noChangeArrowheads="1"/>
          </p:cNvSpPr>
          <p:nvPr/>
        </p:nvSpPr>
        <p:spPr bwMode="auto">
          <a:xfrm>
            <a:off x="3005761" y="3491617"/>
            <a:ext cx="3175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Indicateurs :</a:t>
            </a:r>
          </a:p>
          <a:p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Autonomie dans le travail  </a:t>
            </a:r>
            <a:r>
              <a:rPr lang="fr-FR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travail prescrit, forme </a:t>
            </a:r>
            <a:r>
              <a:rPr lang="fr-FR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division du travail (définition des postes, coordination...)</a:t>
            </a:r>
          </a:p>
        </p:txBody>
      </p:sp>
      <p:sp>
        <p:nvSpPr>
          <p:cNvPr id="9" name="Flèche vers le bas 8"/>
          <p:cNvSpPr/>
          <p:nvPr/>
        </p:nvSpPr>
        <p:spPr>
          <a:xfrm>
            <a:off x="7049164" y="3198551"/>
            <a:ext cx="777875" cy="320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22"/>
          <p:cNvSpPr txBox="1">
            <a:spLocks noChangeArrowheads="1"/>
          </p:cNvSpPr>
          <p:nvPr/>
        </p:nvSpPr>
        <p:spPr bwMode="auto">
          <a:xfrm>
            <a:off x="6155401" y="3490029"/>
            <a:ext cx="275431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Indicateurs :</a:t>
            </a:r>
          </a:p>
          <a:p>
            <a:pPr algn="ctr"/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Importance du contrat de travail  dans les relations collectives  (</a:t>
            </a:r>
            <a:r>
              <a:rPr lang="fr-FR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subordi-nation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, droit du travail…)</a:t>
            </a:r>
          </a:p>
        </p:txBody>
      </p:sp>
      <p:sp>
        <p:nvSpPr>
          <p:cNvPr id="11" name="ZoneTexte 65"/>
          <p:cNvSpPr txBox="1">
            <a:spLocks noChangeArrowheads="1"/>
          </p:cNvSpPr>
          <p:nvPr/>
        </p:nvSpPr>
        <p:spPr bwMode="auto">
          <a:xfrm>
            <a:off x="323528" y="2046459"/>
            <a:ext cx="25193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STATUT CITOYEN :</a:t>
            </a:r>
          </a:p>
          <a:p>
            <a:pPr algn="ctr"/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Agit en tant que membre du collectif démocratique</a:t>
            </a:r>
          </a:p>
        </p:txBody>
      </p:sp>
      <p:sp>
        <p:nvSpPr>
          <p:cNvPr id="12" name="ZoneTexte 66"/>
          <p:cNvSpPr txBox="1">
            <a:spLocks noChangeArrowheads="1"/>
          </p:cNvSpPr>
          <p:nvPr/>
        </p:nvSpPr>
        <p:spPr bwMode="auto">
          <a:xfrm>
            <a:off x="3072644" y="1998401"/>
            <a:ext cx="278720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ACTIVITE CREATRICE :</a:t>
            </a:r>
          </a:p>
          <a:p>
            <a:pPr algn="ctr"/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Agit par son apport contributif aux projets de création de valeurs</a:t>
            </a:r>
          </a:p>
        </p:txBody>
      </p:sp>
      <p:sp>
        <p:nvSpPr>
          <p:cNvPr id="13" name="ZoneTexte 67"/>
          <p:cNvSpPr txBox="1">
            <a:spLocks noChangeArrowheads="1"/>
          </p:cNvSpPr>
          <p:nvPr/>
        </p:nvSpPr>
        <p:spPr bwMode="auto">
          <a:xfrm>
            <a:off x="6093489" y="2023801"/>
            <a:ext cx="28162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RAPPORT SALARIAL :</a:t>
            </a:r>
          </a:p>
          <a:p>
            <a:pPr algn="ctr"/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Agit comme salarié subordonné et vendeur de son service de travail</a:t>
            </a:r>
          </a:p>
        </p:txBody>
      </p:sp>
      <p:pic>
        <p:nvPicPr>
          <p:cNvPr id="14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55" y="5015994"/>
            <a:ext cx="6351811" cy="159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973926" y="1484784"/>
            <a:ext cx="4713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Les trois dimensions du travail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59777122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mtClean="0"/>
              <a:t> </a:t>
            </a:r>
          </a:p>
        </p:txBody>
      </p:sp>
      <p:sp>
        <p:nvSpPr>
          <p:cNvPr id="410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23938F-4A9D-43EC-A5A3-41825ABBE293}" type="slidenum">
              <a:rPr lang="en-GB" altLang="en-US" smtClean="0"/>
              <a:pPr eaLnBrk="1" hangingPunct="1"/>
              <a:t>17</a:t>
            </a:fld>
            <a:endParaRPr lang="en-GB" altLang="en-US" smtClean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288880" y="404664"/>
            <a:ext cx="763284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fr-FR" altLang="fr-FR" sz="3200" u="sng" kern="0" dirty="0" smtClean="0">
                <a:solidFill>
                  <a:srgbClr val="0070C0"/>
                </a:solidFill>
                <a:latin typeface="Comic Sans MS" pitchFamily="66" charset="0"/>
              </a:rPr>
              <a:t>2</a:t>
            </a:r>
            <a:r>
              <a:rPr lang="fr-FR" altLang="fr-FR" sz="3200" u="sng" kern="0" baseline="30000" dirty="0" smtClean="0">
                <a:solidFill>
                  <a:srgbClr val="0070C0"/>
                </a:solidFill>
                <a:latin typeface="Comic Sans MS" pitchFamily="66" charset="0"/>
              </a:rPr>
              <a:t>nde</a:t>
            </a:r>
            <a:r>
              <a:rPr lang="fr-FR" altLang="fr-FR" sz="3200" u="sng" kern="0" dirty="0" smtClean="0">
                <a:solidFill>
                  <a:srgbClr val="0070C0"/>
                </a:solidFill>
                <a:latin typeface="Comic Sans MS" pitchFamily="66" charset="0"/>
              </a:rPr>
              <a:t> Partie :</a:t>
            </a:r>
            <a:r>
              <a:rPr lang="fr-FR" altLang="fr-FR" sz="3200" kern="0" dirty="0" smtClean="0">
                <a:solidFill>
                  <a:srgbClr val="0070C0"/>
                </a:solidFill>
                <a:latin typeface="Comic Sans MS" pitchFamily="66" charset="0"/>
              </a:rPr>
              <a:t>	La diversité des SCOP</a:t>
            </a:r>
          </a:p>
          <a:p>
            <a:r>
              <a:rPr lang="fr-FR" altLang="fr-FR" sz="2800" kern="0" dirty="0" smtClean="0">
                <a:solidFill>
                  <a:srgbClr val="0070C0"/>
                </a:solidFill>
                <a:latin typeface="Comic Sans MS" pitchFamily="66" charset="0"/>
              </a:rPr>
              <a:t>	2.2 Essai de typologie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018251"/>
            <a:ext cx="5635476" cy="470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21934" y="1545079"/>
            <a:ext cx="5842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L’espace des possibles pour les </a:t>
            </a:r>
            <a:r>
              <a:rPr lang="fr-FR" sz="2400" b="1" dirty="0"/>
              <a:t>S</a:t>
            </a:r>
            <a:r>
              <a:rPr lang="fr-FR" sz="2400" b="1" dirty="0" smtClean="0"/>
              <a:t>COP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7007596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mtClean="0"/>
              <a:t> </a:t>
            </a:r>
          </a:p>
        </p:txBody>
      </p:sp>
      <p:sp>
        <p:nvSpPr>
          <p:cNvPr id="410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23938F-4A9D-43EC-A5A3-41825ABBE293}" type="slidenum">
              <a:rPr lang="en-GB" altLang="en-US" smtClean="0"/>
              <a:pPr eaLnBrk="1" hangingPunct="1"/>
              <a:t>18</a:t>
            </a:fld>
            <a:endParaRPr lang="en-GB" altLang="en-US" smtClean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288880" y="404664"/>
            <a:ext cx="763284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fr-FR" altLang="fr-FR" sz="3200" u="sng" kern="0" dirty="0" smtClean="0">
                <a:solidFill>
                  <a:srgbClr val="0070C0"/>
                </a:solidFill>
                <a:latin typeface="Comic Sans MS" pitchFamily="66" charset="0"/>
              </a:rPr>
              <a:t>2</a:t>
            </a:r>
            <a:r>
              <a:rPr lang="fr-FR" altLang="fr-FR" sz="3200" u="sng" kern="0" baseline="30000" dirty="0" smtClean="0">
                <a:solidFill>
                  <a:srgbClr val="0070C0"/>
                </a:solidFill>
                <a:latin typeface="Comic Sans MS" pitchFamily="66" charset="0"/>
              </a:rPr>
              <a:t>nde</a:t>
            </a:r>
            <a:r>
              <a:rPr lang="fr-FR" altLang="fr-FR" sz="3200" u="sng" kern="0" dirty="0" smtClean="0">
                <a:solidFill>
                  <a:srgbClr val="0070C0"/>
                </a:solidFill>
                <a:latin typeface="Comic Sans MS" pitchFamily="66" charset="0"/>
              </a:rPr>
              <a:t> Partie :</a:t>
            </a:r>
            <a:r>
              <a:rPr lang="fr-FR" altLang="fr-FR" sz="3200" kern="0" dirty="0" smtClean="0">
                <a:solidFill>
                  <a:srgbClr val="0070C0"/>
                </a:solidFill>
                <a:latin typeface="Comic Sans MS" pitchFamily="66" charset="0"/>
              </a:rPr>
              <a:t>	La diversité des SCOP</a:t>
            </a:r>
          </a:p>
          <a:p>
            <a:r>
              <a:rPr lang="fr-FR" altLang="fr-FR" sz="2800" kern="0" dirty="0" smtClean="0">
                <a:solidFill>
                  <a:srgbClr val="0070C0"/>
                </a:solidFill>
                <a:latin typeface="Comic Sans MS" pitchFamily="66" charset="0"/>
              </a:rPr>
              <a:t>	2.2 Essai de typologie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09" y="1540859"/>
            <a:ext cx="6067524" cy="506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060468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mtClean="0"/>
              <a:t> </a:t>
            </a:r>
          </a:p>
        </p:txBody>
      </p:sp>
      <p:sp>
        <p:nvSpPr>
          <p:cNvPr id="410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23938F-4A9D-43EC-A5A3-41825ABBE293}" type="slidenum">
              <a:rPr lang="en-GB" altLang="en-US" smtClean="0"/>
              <a:pPr eaLnBrk="1" hangingPunct="1"/>
              <a:t>2</a:t>
            </a:fld>
            <a:endParaRPr lang="en-GB" altLang="en-US" smtClean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737"/>
            <a:ext cx="7509024" cy="258075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8202170" cy="4429744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mtClean="0"/>
              <a:t> </a:t>
            </a:r>
          </a:p>
        </p:txBody>
      </p:sp>
      <p:sp>
        <p:nvSpPr>
          <p:cNvPr id="410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23938F-4A9D-43EC-A5A3-41825ABBE293}" type="slidenum">
              <a:rPr lang="en-GB" altLang="en-US" smtClean="0"/>
              <a:pPr eaLnBrk="1" hangingPunct="1"/>
              <a:t>3</a:t>
            </a:fld>
            <a:endParaRPr lang="en-GB" altLang="en-US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79512" y="404664"/>
            <a:ext cx="7776864" cy="3528988"/>
          </a:xfrm>
          <a:prstGeom prst="rect">
            <a:avLst/>
          </a:prstGeom>
        </p:spPr>
        <p:txBody>
          <a:bodyPr bIns="9144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Aft>
                <a:spcPts val="1200"/>
              </a:spcAft>
              <a:defRPr/>
            </a:pPr>
            <a:r>
              <a:rPr lang="fr-FR" sz="4000" b="1" dirty="0" smtClean="0">
                <a:solidFill>
                  <a:srgbClr val="B4B000"/>
                </a:solidFill>
                <a:latin typeface="Comic Sans MS" pitchFamily="66" charset="0"/>
              </a:rPr>
              <a:t>LA QUALITE DES RELATIONS SOCIALES AU SEIN DES SCOP</a:t>
            </a:r>
            <a:endParaRPr lang="fr-FR" sz="4000" b="1" dirty="0">
              <a:solidFill>
                <a:srgbClr val="B4B000"/>
              </a:solidFill>
              <a:latin typeface="Comic Sans MS" pitchFamily="66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fr-FR" altLang="fr-FR" b="1" dirty="0">
                <a:solidFill>
                  <a:srgbClr val="002060"/>
                </a:solidFill>
                <a:latin typeface="Comic Sans MS" pitchFamily="66" charset="0"/>
              </a:rPr>
              <a:t>Premiers enseignements d’une enquête en Rhône-Alpes 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899592" y="4509120"/>
            <a:ext cx="7920880" cy="152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altLang="fr-FR" sz="3200" u="sng" kern="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fr-FR" altLang="fr-FR" sz="3200" u="sng" kern="0" baseline="30000" dirty="0" smtClean="0">
                <a:solidFill>
                  <a:srgbClr val="0070C0"/>
                </a:solidFill>
                <a:latin typeface="Comic Sans MS" pitchFamily="66" charset="0"/>
              </a:rPr>
              <a:t>ère</a:t>
            </a:r>
            <a:r>
              <a:rPr lang="fr-FR" altLang="fr-FR" sz="3200" u="sng" kern="0" dirty="0" smtClean="0">
                <a:solidFill>
                  <a:srgbClr val="0070C0"/>
                </a:solidFill>
                <a:latin typeface="Comic Sans MS" pitchFamily="66" charset="0"/>
              </a:rPr>
              <a:t> Partie :</a:t>
            </a:r>
            <a:r>
              <a:rPr lang="fr-FR" altLang="fr-FR" sz="3200" kern="0" dirty="0" smtClean="0">
                <a:solidFill>
                  <a:srgbClr val="0070C0"/>
                </a:solidFill>
                <a:latin typeface="Comic Sans MS" pitchFamily="66" charset="0"/>
              </a:rPr>
              <a:t>	Les constats communs</a:t>
            </a:r>
          </a:p>
          <a:p>
            <a:endParaRPr lang="fr-FR" altLang="fr-FR" sz="3200" kern="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fr-FR" altLang="fr-FR" sz="3200" u="sng" kern="0" dirty="0" smtClean="0">
                <a:solidFill>
                  <a:srgbClr val="0070C0"/>
                </a:solidFill>
                <a:latin typeface="Comic Sans MS" pitchFamily="66" charset="0"/>
              </a:rPr>
              <a:t>2</a:t>
            </a:r>
            <a:r>
              <a:rPr lang="fr-FR" altLang="fr-FR" sz="3200" u="sng" kern="0" baseline="30000" dirty="0" smtClean="0">
                <a:solidFill>
                  <a:srgbClr val="0070C0"/>
                </a:solidFill>
                <a:latin typeface="Comic Sans MS" pitchFamily="66" charset="0"/>
              </a:rPr>
              <a:t>nde</a:t>
            </a:r>
            <a:r>
              <a:rPr lang="fr-FR" altLang="fr-FR" sz="3200" u="sng" kern="0" dirty="0" smtClean="0">
                <a:solidFill>
                  <a:srgbClr val="0070C0"/>
                </a:solidFill>
                <a:latin typeface="Comic Sans MS" pitchFamily="66" charset="0"/>
              </a:rPr>
              <a:t> Partie :</a:t>
            </a:r>
            <a:r>
              <a:rPr lang="fr-FR" altLang="fr-FR" sz="3200" kern="0" dirty="0" smtClean="0">
                <a:solidFill>
                  <a:srgbClr val="0070C0"/>
                </a:solidFill>
                <a:latin typeface="Comic Sans MS" pitchFamily="66" charset="0"/>
              </a:rPr>
              <a:t>	La diversité des SCOP</a:t>
            </a:r>
            <a:endParaRPr lang="fr-FR" altLang="fr-FR" sz="3200" kern="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66760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mtClean="0"/>
              <a:t> </a:t>
            </a:r>
          </a:p>
        </p:txBody>
      </p:sp>
      <p:sp>
        <p:nvSpPr>
          <p:cNvPr id="410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23938F-4A9D-43EC-A5A3-41825ABBE293}" type="slidenum">
              <a:rPr lang="en-GB" altLang="en-US" smtClean="0"/>
              <a:pPr eaLnBrk="1" hangingPunct="1"/>
              <a:t>4</a:t>
            </a:fld>
            <a:endParaRPr lang="en-GB" altLang="en-US" smtClean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92784" y="1700808"/>
            <a:ext cx="8435863" cy="71095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Qu’est-ce qu’un emploi de bonne qualité ?</a:t>
            </a: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321483" y="2898484"/>
            <a:ext cx="615532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fr-FR" sz="2400" dirty="0" smtClean="0"/>
              <a:t> Une rémunération élevée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fr-FR" sz="2400" dirty="0"/>
              <a:t> D</a:t>
            </a:r>
            <a:r>
              <a:rPr lang="fr-FR" sz="2400" dirty="0" smtClean="0"/>
              <a:t>es conditions de travail confortables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fr-FR" sz="2400" dirty="0"/>
              <a:t> </a:t>
            </a:r>
            <a:r>
              <a:rPr lang="fr-FR" sz="2400" dirty="0" smtClean="0"/>
              <a:t>Un emploi qui se concilie bien avec la vie personnelle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fr-FR" sz="2400" dirty="0"/>
              <a:t> </a:t>
            </a:r>
            <a:r>
              <a:rPr lang="fr-FR" sz="2400" dirty="0" smtClean="0"/>
              <a:t>Responsabilité et autonomie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fr-FR" sz="2400" dirty="0"/>
              <a:t> </a:t>
            </a:r>
            <a:r>
              <a:rPr lang="fr-FR" sz="2400" dirty="0" smtClean="0"/>
              <a:t>Absence de stress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fr-FR" sz="2400" dirty="0" smtClean="0"/>
              <a:t> Flexibilité / Stabilité</a:t>
            </a:r>
            <a:endParaRPr lang="fr-FR" sz="2400" dirty="0"/>
          </a:p>
        </p:txBody>
      </p:sp>
      <p:sp>
        <p:nvSpPr>
          <p:cNvPr id="7" name="Accolade fermante 6"/>
          <p:cNvSpPr/>
          <p:nvPr/>
        </p:nvSpPr>
        <p:spPr>
          <a:xfrm>
            <a:off x="6476811" y="2898483"/>
            <a:ext cx="144016" cy="1723549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671623" y="3423735"/>
            <a:ext cx="242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Compensation ?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6793053" y="5415683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Contradiction ?</a:t>
            </a:r>
            <a:endParaRPr lang="fr-FR" sz="2400" dirty="0"/>
          </a:p>
        </p:txBody>
      </p:sp>
      <p:sp>
        <p:nvSpPr>
          <p:cNvPr id="10" name="Accolade fermante 9"/>
          <p:cNvSpPr/>
          <p:nvPr/>
        </p:nvSpPr>
        <p:spPr>
          <a:xfrm>
            <a:off x="6476811" y="4797152"/>
            <a:ext cx="194812" cy="154843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288880" y="404664"/>
            <a:ext cx="763284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fr-FR" altLang="fr-FR" sz="3200" u="sng" kern="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fr-FR" altLang="fr-FR" sz="3200" u="sng" kern="0" baseline="30000" dirty="0" smtClean="0">
                <a:solidFill>
                  <a:srgbClr val="0070C0"/>
                </a:solidFill>
                <a:latin typeface="Comic Sans MS" pitchFamily="66" charset="0"/>
              </a:rPr>
              <a:t>ère</a:t>
            </a:r>
            <a:r>
              <a:rPr lang="fr-FR" altLang="fr-FR" sz="3200" u="sng" kern="0" dirty="0" smtClean="0">
                <a:solidFill>
                  <a:srgbClr val="0070C0"/>
                </a:solidFill>
                <a:latin typeface="Comic Sans MS" pitchFamily="66" charset="0"/>
              </a:rPr>
              <a:t> Partie :</a:t>
            </a:r>
            <a:r>
              <a:rPr lang="fr-FR" altLang="fr-FR" sz="3200" kern="0" dirty="0" smtClean="0">
                <a:solidFill>
                  <a:srgbClr val="0070C0"/>
                </a:solidFill>
                <a:latin typeface="Comic Sans MS" pitchFamily="66" charset="0"/>
              </a:rPr>
              <a:t>	Les constats communs </a:t>
            </a:r>
          </a:p>
          <a:p>
            <a:r>
              <a:rPr lang="fr-FR" altLang="fr-FR" sz="3200" kern="0" dirty="0">
                <a:solidFill>
                  <a:srgbClr val="0070C0"/>
                </a:solidFill>
                <a:latin typeface="Comic Sans MS" pitchFamily="66" charset="0"/>
              </a:rPr>
              <a:t>	</a:t>
            </a:r>
            <a:r>
              <a:rPr lang="fr-FR" altLang="fr-FR" sz="2800" kern="0" dirty="0" smtClean="0">
                <a:solidFill>
                  <a:srgbClr val="0070C0"/>
                </a:solidFill>
                <a:latin typeface="Comic Sans MS" pitchFamily="66" charset="0"/>
              </a:rPr>
              <a:t>1.1 La qualité de l’emploi</a:t>
            </a:r>
          </a:p>
        </p:txBody>
      </p:sp>
    </p:spTree>
    <p:extLst>
      <p:ext uri="{BB962C8B-B14F-4D97-AF65-F5344CB8AC3E}">
        <p14:creationId xmlns:p14="http://schemas.microsoft.com/office/powerpoint/2010/main" val="1744847864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mtClean="0"/>
              <a:t> </a:t>
            </a:r>
          </a:p>
        </p:txBody>
      </p:sp>
      <p:sp>
        <p:nvSpPr>
          <p:cNvPr id="410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23938F-4A9D-43EC-A5A3-41825ABBE293}" type="slidenum">
              <a:rPr lang="en-GB" altLang="en-US" smtClean="0"/>
              <a:pPr eaLnBrk="1" hangingPunct="1"/>
              <a:t>5</a:t>
            </a:fld>
            <a:endParaRPr lang="en-GB" altLang="en-US" smtClean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10141" y="1498540"/>
            <a:ext cx="8229600" cy="652934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/>
              <a:t>Priorité aux conditions de travail…</a:t>
            </a:r>
            <a:endParaRPr lang="fr-FR" sz="3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67544" y="4588050"/>
            <a:ext cx="7992888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400" b="1" dirty="0" smtClean="0"/>
              <a:t>Efforts pour minimiser le stress et la répétition</a:t>
            </a:r>
            <a:endParaRPr lang="fr-FR" b="1" dirty="0" smtClean="0"/>
          </a:p>
          <a:p>
            <a:r>
              <a:rPr lang="fr-FR" dirty="0" smtClean="0"/>
              <a:t>SCOP N°13 : « l’attribution des tâches se fait en fonction des capacités et de l’envie. Le but est que toute personne ait un doublon pour qu’on puisse partir en vacances tranquilles »</a:t>
            </a:r>
          </a:p>
          <a:p>
            <a:endParaRPr lang="fr-FR" b="1" dirty="0" smtClean="0"/>
          </a:p>
          <a:p>
            <a:r>
              <a:rPr lang="fr-FR" dirty="0" smtClean="0"/>
              <a:t>95% des salariés se disent satisfaits de l’ambiance de travail</a:t>
            </a:r>
          </a:p>
        </p:txBody>
      </p:sp>
      <p:sp>
        <p:nvSpPr>
          <p:cNvPr id="3" name="Rectangle 2"/>
          <p:cNvSpPr/>
          <p:nvPr/>
        </p:nvSpPr>
        <p:spPr>
          <a:xfrm>
            <a:off x="310141" y="2322043"/>
            <a:ext cx="8582339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fr-FR" sz="2400" b="1" dirty="0">
                <a:solidFill>
                  <a:srgbClr val="000000"/>
                </a:solidFill>
              </a:rPr>
              <a:t>T</a:t>
            </a:r>
            <a:r>
              <a:rPr lang="fr-FR" sz="2400" b="1" dirty="0" smtClean="0">
                <a:solidFill>
                  <a:srgbClr val="000000"/>
                </a:solidFill>
              </a:rPr>
              <a:t>emps </a:t>
            </a:r>
            <a:r>
              <a:rPr lang="fr-FR" sz="2400" b="1" dirty="0">
                <a:solidFill>
                  <a:srgbClr val="000000"/>
                </a:solidFill>
              </a:rPr>
              <a:t>partiels </a:t>
            </a:r>
            <a:r>
              <a:rPr lang="fr-FR" sz="2400" b="1" dirty="0" smtClean="0">
                <a:solidFill>
                  <a:srgbClr val="000000"/>
                </a:solidFill>
              </a:rPr>
              <a:t>choisis </a:t>
            </a:r>
            <a:r>
              <a:rPr lang="fr-FR" sz="2400" b="1" dirty="0">
                <a:solidFill>
                  <a:srgbClr val="000000"/>
                </a:solidFill>
              </a:rPr>
              <a:t>et </a:t>
            </a:r>
            <a:r>
              <a:rPr lang="fr-FR" sz="2400" b="1" dirty="0" smtClean="0">
                <a:solidFill>
                  <a:srgbClr val="000000"/>
                </a:solidFill>
              </a:rPr>
              <a:t>horaires arrangeants</a:t>
            </a:r>
            <a:endParaRPr lang="fr-FR" dirty="0">
              <a:solidFill>
                <a:srgbClr val="000000"/>
              </a:solidFill>
            </a:endParaRPr>
          </a:p>
          <a:p>
            <a:pPr lvl="0">
              <a:spcAft>
                <a:spcPts val="600"/>
              </a:spcAft>
            </a:pPr>
            <a:r>
              <a:rPr lang="fr-FR" dirty="0">
                <a:solidFill>
                  <a:srgbClr val="000000"/>
                </a:solidFill>
              </a:rPr>
              <a:t>SCOP N°16 : « le temps partiel c’est le choix de chacun, même si cela pose des problèmes d’organisation »</a:t>
            </a:r>
          </a:p>
          <a:p>
            <a:pPr lvl="0">
              <a:spcAft>
                <a:spcPts val="600"/>
              </a:spcAft>
            </a:pPr>
            <a:r>
              <a:rPr lang="fr-FR" dirty="0">
                <a:solidFill>
                  <a:srgbClr val="000000"/>
                </a:solidFill>
              </a:rPr>
              <a:t>S</a:t>
            </a:r>
            <a:r>
              <a:rPr lang="fr-FR" dirty="0" smtClean="0">
                <a:solidFill>
                  <a:srgbClr val="000000"/>
                </a:solidFill>
              </a:rPr>
              <a:t>alariés majoritairement </a:t>
            </a:r>
            <a:r>
              <a:rPr lang="fr-FR" dirty="0">
                <a:solidFill>
                  <a:srgbClr val="000000"/>
                </a:solidFill>
              </a:rPr>
              <a:t>satisfait (87,5% très ou </a:t>
            </a:r>
            <a:r>
              <a:rPr lang="fr-FR" dirty="0" smtClean="0">
                <a:solidFill>
                  <a:srgbClr val="000000"/>
                </a:solidFill>
              </a:rPr>
              <a:t>plutôt) </a:t>
            </a:r>
            <a:r>
              <a:rPr lang="fr-FR" dirty="0">
                <a:solidFill>
                  <a:srgbClr val="000000"/>
                </a:solidFill>
              </a:rPr>
              <a:t>de leur temps de </a:t>
            </a:r>
            <a:r>
              <a:rPr lang="fr-FR" dirty="0" smtClean="0">
                <a:solidFill>
                  <a:srgbClr val="000000"/>
                </a:solidFill>
              </a:rPr>
              <a:t>travail</a:t>
            </a:r>
          </a:p>
          <a:p>
            <a:pPr lvl="0">
              <a:spcAft>
                <a:spcPts val="600"/>
              </a:spcAft>
            </a:pPr>
            <a:r>
              <a:rPr lang="fr-FR" dirty="0" smtClean="0">
                <a:solidFill>
                  <a:srgbClr val="000000"/>
                </a:solidFill>
              </a:rPr>
              <a:t>ceux </a:t>
            </a:r>
            <a:r>
              <a:rPr lang="fr-FR" dirty="0">
                <a:solidFill>
                  <a:srgbClr val="000000"/>
                </a:solidFill>
              </a:rPr>
              <a:t>qui sont à mi-temps ne se disent pas moins satisfait que les autres</a:t>
            </a:r>
            <a:r>
              <a:rPr lang="fr-FR" dirty="0" smtClean="0">
                <a:solidFill>
                  <a:srgbClr val="000000"/>
                </a:solidFill>
              </a:rPr>
              <a:t>.</a:t>
            </a:r>
            <a:endParaRPr lang="fr-FR" dirty="0">
              <a:solidFill>
                <a:srgbClr val="000000"/>
              </a:solidFill>
            </a:endParaRPr>
          </a:p>
          <a:p>
            <a:pPr lvl="0">
              <a:spcAft>
                <a:spcPts val="600"/>
              </a:spcAft>
            </a:pPr>
            <a:r>
              <a:rPr lang="fr-FR" dirty="0" smtClean="0">
                <a:solidFill>
                  <a:srgbClr val="000000"/>
                </a:solidFill>
              </a:rPr>
              <a:t>... À nuancer pour </a:t>
            </a:r>
            <a:r>
              <a:rPr lang="fr-FR" dirty="0">
                <a:solidFill>
                  <a:srgbClr val="000000"/>
                </a:solidFill>
              </a:rPr>
              <a:t>les heures supplémentaires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288880" y="404664"/>
            <a:ext cx="763284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fr-FR" altLang="fr-FR" sz="3200" u="sng" kern="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fr-FR" altLang="fr-FR" sz="3200" u="sng" kern="0" baseline="30000" dirty="0" smtClean="0">
                <a:solidFill>
                  <a:srgbClr val="0070C0"/>
                </a:solidFill>
                <a:latin typeface="Comic Sans MS" pitchFamily="66" charset="0"/>
              </a:rPr>
              <a:t>ère</a:t>
            </a:r>
            <a:r>
              <a:rPr lang="fr-FR" altLang="fr-FR" sz="3200" u="sng" kern="0" dirty="0" smtClean="0">
                <a:solidFill>
                  <a:srgbClr val="0070C0"/>
                </a:solidFill>
                <a:latin typeface="Comic Sans MS" pitchFamily="66" charset="0"/>
              </a:rPr>
              <a:t> Partie :</a:t>
            </a:r>
            <a:r>
              <a:rPr lang="fr-FR" altLang="fr-FR" sz="3200" kern="0" dirty="0" smtClean="0">
                <a:solidFill>
                  <a:srgbClr val="0070C0"/>
                </a:solidFill>
                <a:latin typeface="Comic Sans MS" pitchFamily="66" charset="0"/>
              </a:rPr>
              <a:t>	Les constats communs </a:t>
            </a:r>
          </a:p>
          <a:p>
            <a:r>
              <a:rPr lang="fr-FR" altLang="fr-FR" sz="3200" kern="0" dirty="0">
                <a:solidFill>
                  <a:srgbClr val="0070C0"/>
                </a:solidFill>
                <a:latin typeface="Comic Sans MS" pitchFamily="66" charset="0"/>
              </a:rPr>
              <a:t>	</a:t>
            </a:r>
            <a:r>
              <a:rPr lang="fr-FR" altLang="fr-FR" sz="2800" kern="0" dirty="0" smtClean="0">
                <a:solidFill>
                  <a:srgbClr val="0070C0"/>
                </a:solidFill>
                <a:latin typeface="Comic Sans MS" pitchFamily="66" charset="0"/>
              </a:rPr>
              <a:t>1.1 La qualité de l’emploi</a:t>
            </a:r>
          </a:p>
        </p:txBody>
      </p:sp>
    </p:spTree>
    <p:extLst>
      <p:ext uri="{BB962C8B-B14F-4D97-AF65-F5344CB8AC3E}">
        <p14:creationId xmlns:p14="http://schemas.microsoft.com/office/powerpoint/2010/main" val="931385203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23938F-4A9D-43EC-A5A3-41825ABBE293}" type="slidenum">
              <a:rPr lang="en-GB" altLang="en-US" smtClean="0"/>
              <a:pPr eaLnBrk="1" hangingPunct="1"/>
              <a:t>6</a:t>
            </a:fld>
            <a:endParaRPr lang="en-GB" altLang="en-US" smtClean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00284" y="1628800"/>
            <a:ext cx="7010039" cy="652934"/>
          </a:xfrm>
        </p:spPr>
        <p:txBody>
          <a:bodyPr/>
          <a:lstStyle/>
          <a:p>
            <a:pPr algn="ctr"/>
            <a:r>
              <a:rPr lang="fr-FR" sz="3200" dirty="0" smtClean="0"/>
              <a:t>… sur les rémunérations</a:t>
            </a: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539552" y="2492896"/>
            <a:ext cx="777686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400" b="1" dirty="0" smtClean="0"/>
              <a:t>Echelle des salaires resserrée</a:t>
            </a:r>
            <a:endParaRPr lang="fr-FR" dirty="0" smtClean="0"/>
          </a:p>
          <a:p>
            <a:pPr>
              <a:spcAft>
                <a:spcPts val="600"/>
              </a:spcAft>
            </a:pPr>
            <a:r>
              <a:rPr lang="fr-FR" dirty="0" smtClean="0"/>
              <a:t>Les écarts entre le plus haut et le plus bas salaire sont en moyenne de 1,9</a:t>
            </a:r>
          </a:p>
          <a:p>
            <a:pPr>
              <a:spcAft>
                <a:spcPts val="600"/>
              </a:spcAft>
            </a:pPr>
            <a:r>
              <a:rPr lang="fr-FR" dirty="0" smtClean="0"/>
              <a:t>Ils vont de 1 (égalité pour tous) à 6 maximum </a:t>
            </a:r>
          </a:p>
          <a:p>
            <a:pPr>
              <a:spcAft>
                <a:spcPts val="600"/>
              </a:spcAft>
            </a:pPr>
            <a:r>
              <a:rPr lang="fr-FR" dirty="0"/>
              <a:t>S</a:t>
            </a:r>
            <a:r>
              <a:rPr lang="fr-FR" dirty="0" smtClean="0"/>
              <a:t>eules 2 sont au-dessus de 4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4092783"/>
            <a:ext cx="8843154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400" b="1" dirty="0" smtClean="0"/>
              <a:t>Compensation</a:t>
            </a:r>
            <a:endParaRPr lang="fr-FR" dirty="0" smtClean="0"/>
          </a:p>
          <a:p>
            <a:pPr>
              <a:spcAft>
                <a:spcPts val="600"/>
              </a:spcAft>
            </a:pPr>
            <a:r>
              <a:rPr lang="fr-FR" dirty="0" smtClean="0"/>
              <a:t>SCOP N°31 : le dirigeant parle d’un </a:t>
            </a:r>
            <a:r>
              <a:rPr lang="fr-FR" i="1" dirty="0" smtClean="0"/>
              <a:t>arbitrage entre temps de travail et rémunération</a:t>
            </a:r>
            <a:endParaRPr lang="fr-FR" dirty="0" smtClean="0"/>
          </a:p>
          <a:p>
            <a:pPr>
              <a:spcAft>
                <a:spcPts val="600"/>
              </a:spcAft>
            </a:pPr>
            <a:r>
              <a:rPr lang="fr-FR" dirty="0" smtClean="0"/>
              <a:t>SCOP N°23 : les salariés ont conscience d’un </a:t>
            </a:r>
            <a:r>
              <a:rPr lang="fr-FR" i="1" dirty="0" smtClean="0"/>
              <a:t>sacrifice de salaire </a:t>
            </a:r>
            <a:r>
              <a:rPr lang="fr-FR" dirty="0" smtClean="0"/>
              <a:t>compensé pour eux par le fait d’être </a:t>
            </a:r>
            <a:r>
              <a:rPr lang="fr-FR" i="1" dirty="0" smtClean="0"/>
              <a:t>en accord avec leurs valeurs d’égalité</a:t>
            </a:r>
            <a:endParaRPr lang="fr-FR" dirty="0" smtClean="0"/>
          </a:p>
          <a:p>
            <a:pPr>
              <a:spcAft>
                <a:spcPts val="600"/>
              </a:spcAft>
            </a:pPr>
            <a:r>
              <a:rPr lang="fr-FR" dirty="0" smtClean="0"/>
              <a:t>SCOP N°17 : Les 2 salariés disent avoir </a:t>
            </a:r>
            <a:r>
              <a:rPr lang="fr-FR" i="1" dirty="0" smtClean="0"/>
              <a:t>perdu financièrement </a:t>
            </a:r>
            <a:r>
              <a:rPr lang="fr-FR" dirty="0" smtClean="0"/>
              <a:t>par rapport à leur </a:t>
            </a:r>
            <a:r>
              <a:rPr lang="fr-FR" dirty="0" err="1" smtClean="0"/>
              <a:t>si-tuation</a:t>
            </a:r>
            <a:r>
              <a:rPr lang="fr-FR" dirty="0" smtClean="0"/>
              <a:t> précédente mais beaucoup gagné en termes d’</a:t>
            </a:r>
            <a:r>
              <a:rPr lang="fr-FR" i="1" dirty="0" smtClean="0"/>
              <a:t>autonomie et de qualité de vie</a:t>
            </a:r>
            <a:endParaRPr lang="fr-FR" i="1" dirty="0"/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288880" y="404664"/>
            <a:ext cx="763284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fr-FR" altLang="fr-FR" sz="3200" u="sng" kern="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fr-FR" altLang="fr-FR" sz="3200" u="sng" kern="0" baseline="30000" dirty="0" smtClean="0">
                <a:solidFill>
                  <a:srgbClr val="0070C0"/>
                </a:solidFill>
                <a:latin typeface="Comic Sans MS" pitchFamily="66" charset="0"/>
              </a:rPr>
              <a:t>ère</a:t>
            </a:r>
            <a:r>
              <a:rPr lang="fr-FR" altLang="fr-FR" sz="3200" u="sng" kern="0" dirty="0" smtClean="0">
                <a:solidFill>
                  <a:srgbClr val="0070C0"/>
                </a:solidFill>
                <a:latin typeface="Comic Sans MS" pitchFamily="66" charset="0"/>
              </a:rPr>
              <a:t> Partie :</a:t>
            </a:r>
            <a:r>
              <a:rPr lang="fr-FR" altLang="fr-FR" sz="3200" kern="0" dirty="0" smtClean="0">
                <a:solidFill>
                  <a:srgbClr val="0070C0"/>
                </a:solidFill>
                <a:latin typeface="Comic Sans MS" pitchFamily="66" charset="0"/>
              </a:rPr>
              <a:t>	Les constats communs </a:t>
            </a:r>
          </a:p>
          <a:p>
            <a:r>
              <a:rPr lang="fr-FR" altLang="fr-FR" sz="3200" kern="0" dirty="0">
                <a:solidFill>
                  <a:srgbClr val="0070C0"/>
                </a:solidFill>
                <a:latin typeface="Comic Sans MS" pitchFamily="66" charset="0"/>
              </a:rPr>
              <a:t>	</a:t>
            </a:r>
            <a:r>
              <a:rPr lang="fr-FR" altLang="fr-FR" sz="2800" kern="0" dirty="0" smtClean="0">
                <a:solidFill>
                  <a:srgbClr val="0070C0"/>
                </a:solidFill>
                <a:latin typeface="Comic Sans MS" pitchFamily="66" charset="0"/>
              </a:rPr>
              <a:t>1.1 La qualité de l’emploi</a:t>
            </a:r>
          </a:p>
        </p:txBody>
      </p:sp>
    </p:spTree>
    <p:extLst>
      <p:ext uri="{BB962C8B-B14F-4D97-AF65-F5344CB8AC3E}">
        <p14:creationId xmlns:p14="http://schemas.microsoft.com/office/powerpoint/2010/main" val="2570374331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mtClean="0"/>
              <a:t> </a:t>
            </a:r>
          </a:p>
        </p:txBody>
      </p:sp>
      <p:sp>
        <p:nvSpPr>
          <p:cNvPr id="410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23938F-4A9D-43EC-A5A3-41825ABBE293}" type="slidenum">
              <a:rPr lang="en-GB" altLang="en-US" smtClean="0"/>
              <a:pPr eaLnBrk="1" hangingPunct="1"/>
              <a:t>7</a:t>
            </a:fld>
            <a:endParaRPr lang="en-GB" altLang="en-US" smtClean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288880" y="404664"/>
            <a:ext cx="763284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fr-FR" altLang="fr-FR" sz="3200" u="sng" kern="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fr-FR" altLang="fr-FR" sz="3200" u="sng" kern="0" baseline="30000" dirty="0" smtClean="0">
                <a:solidFill>
                  <a:srgbClr val="0070C0"/>
                </a:solidFill>
                <a:latin typeface="Comic Sans MS" pitchFamily="66" charset="0"/>
              </a:rPr>
              <a:t>ère</a:t>
            </a:r>
            <a:r>
              <a:rPr lang="fr-FR" altLang="fr-FR" sz="3200" u="sng" kern="0" dirty="0" smtClean="0">
                <a:solidFill>
                  <a:srgbClr val="0070C0"/>
                </a:solidFill>
                <a:latin typeface="Comic Sans MS" pitchFamily="66" charset="0"/>
              </a:rPr>
              <a:t> Partie :</a:t>
            </a:r>
            <a:r>
              <a:rPr lang="fr-FR" altLang="fr-FR" sz="3200" kern="0" dirty="0" smtClean="0">
                <a:solidFill>
                  <a:srgbClr val="0070C0"/>
                </a:solidFill>
                <a:latin typeface="Comic Sans MS" pitchFamily="66" charset="0"/>
              </a:rPr>
              <a:t>	Les constats communs </a:t>
            </a:r>
          </a:p>
          <a:p>
            <a:r>
              <a:rPr lang="fr-FR" altLang="fr-FR" sz="3200" kern="0" dirty="0">
                <a:solidFill>
                  <a:srgbClr val="0070C0"/>
                </a:solidFill>
                <a:latin typeface="Comic Sans MS" pitchFamily="66" charset="0"/>
              </a:rPr>
              <a:t>	</a:t>
            </a:r>
            <a:r>
              <a:rPr lang="fr-FR" altLang="fr-FR" sz="2800" kern="0" dirty="0" smtClean="0">
                <a:solidFill>
                  <a:srgbClr val="0070C0"/>
                </a:solidFill>
                <a:latin typeface="Comic Sans MS" pitchFamily="66" charset="0"/>
              </a:rPr>
              <a:t>1.1 La qualité de l’emploi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56287" y="1556792"/>
            <a:ext cx="8229600" cy="580926"/>
          </a:xfrm>
        </p:spPr>
        <p:txBody>
          <a:bodyPr/>
          <a:lstStyle/>
          <a:p>
            <a:pPr algn="ctr"/>
            <a:r>
              <a:rPr lang="fr-FR" sz="3200" dirty="0" smtClean="0"/>
              <a:t>L’arbitrage entre stabilité et </a:t>
            </a:r>
            <a:r>
              <a:rPr lang="fr-FR" sz="3200" dirty="0"/>
              <a:t>f</a:t>
            </a:r>
            <a:r>
              <a:rPr lang="fr-FR" sz="3200" dirty="0" smtClean="0"/>
              <a:t>lexibilité</a:t>
            </a: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288880" y="2276872"/>
            <a:ext cx="86756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400" b="1" dirty="0" smtClean="0"/>
              <a:t>Préférence pour les CDI</a:t>
            </a:r>
          </a:p>
          <a:p>
            <a:pPr>
              <a:spcAft>
                <a:spcPts val="600"/>
              </a:spcAft>
            </a:pPr>
            <a:r>
              <a:rPr lang="fr-FR" dirty="0" smtClean="0"/>
              <a:t>SCOP N°6 : « Tous les contrats sont en CDI, c’est un investissement sur les gens »</a:t>
            </a:r>
          </a:p>
          <a:p>
            <a:pPr>
              <a:spcAft>
                <a:spcPts val="600"/>
              </a:spcAft>
            </a:pPr>
            <a:r>
              <a:rPr lang="fr-FR" dirty="0" smtClean="0"/>
              <a:t>95,6% des salariés interrogés sont en CDI (</a:t>
            </a:r>
            <a:r>
              <a:rPr lang="fr-FR" dirty="0" smtClean="0">
                <a:latin typeface="Times New Roman"/>
                <a:cs typeface="Times New Roman"/>
              </a:rPr>
              <a:t>≠ </a:t>
            </a:r>
            <a:r>
              <a:rPr lang="fr-FR" dirty="0" smtClean="0"/>
              <a:t>84,1% pour la France)</a:t>
            </a:r>
          </a:p>
        </p:txBody>
      </p:sp>
      <p:sp>
        <p:nvSpPr>
          <p:cNvPr id="2" name="Rectangle 1"/>
          <p:cNvSpPr/>
          <p:nvPr/>
        </p:nvSpPr>
        <p:spPr>
          <a:xfrm>
            <a:off x="269666" y="3577227"/>
            <a:ext cx="850361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fr-FR" sz="2400" b="1" dirty="0">
                <a:solidFill>
                  <a:srgbClr val="000000"/>
                </a:solidFill>
              </a:rPr>
              <a:t>Pratiques de licenciements /départs</a:t>
            </a:r>
          </a:p>
          <a:p>
            <a:pPr lvl="0">
              <a:spcAft>
                <a:spcPts val="600"/>
              </a:spcAft>
            </a:pPr>
            <a:r>
              <a:rPr lang="fr-FR" dirty="0">
                <a:solidFill>
                  <a:srgbClr val="000000"/>
                </a:solidFill>
              </a:rPr>
              <a:t>« SCOP N°13 : la règle est de faire des ruptures conventionnelles, même si ça coûte cher à l’entreprise »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4" y="4857561"/>
            <a:ext cx="90364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fr-FR" sz="2400" b="1" dirty="0">
                <a:solidFill>
                  <a:srgbClr val="000000"/>
                </a:solidFill>
              </a:rPr>
              <a:t>Flexibilité</a:t>
            </a:r>
          </a:p>
          <a:p>
            <a:pPr lvl="0">
              <a:spcAft>
                <a:spcPts val="600"/>
              </a:spcAft>
            </a:pPr>
            <a:r>
              <a:rPr lang="fr-FR" dirty="0">
                <a:solidFill>
                  <a:srgbClr val="000000"/>
                </a:solidFill>
              </a:rPr>
              <a:t>Non pas sur les effectifs mais sur les </a:t>
            </a:r>
            <a:r>
              <a:rPr lang="fr-FR" dirty="0" smtClean="0">
                <a:solidFill>
                  <a:srgbClr val="000000"/>
                </a:solidFill>
              </a:rPr>
              <a:t>rémunérations</a:t>
            </a:r>
          </a:p>
          <a:p>
            <a:pPr lvl="0">
              <a:spcAft>
                <a:spcPts val="600"/>
              </a:spcAft>
            </a:pPr>
            <a:r>
              <a:rPr lang="fr-FR" dirty="0">
                <a:solidFill>
                  <a:srgbClr val="000000"/>
                </a:solidFill>
              </a:rPr>
              <a:t>A</a:t>
            </a:r>
            <a:r>
              <a:rPr lang="fr-FR" dirty="0" smtClean="0">
                <a:solidFill>
                  <a:srgbClr val="000000"/>
                </a:solidFill>
              </a:rPr>
              <a:t>vantages </a:t>
            </a:r>
            <a:r>
              <a:rPr lang="fr-FR" dirty="0">
                <a:solidFill>
                  <a:srgbClr val="000000"/>
                </a:solidFill>
              </a:rPr>
              <a:t>en termes de formation et d’horaires arrangeants.</a:t>
            </a:r>
          </a:p>
          <a:p>
            <a:pPr lvl="0">
              <a:spcAft>
                <a:spcPts val="600"/>
              </a:spcAft>
            </a:pPr>
            <a:r>
              <a:rPr lang="fr-FR" sz="1700" dirty="0">
                <a:solidFill>
                  <a:srgbClr val="000000"/>
                </a:solidFill>
              </a:rPr>
              <a:t>SCOP N°3 : « Cette année on a arrêté les formations pour se concentrer sur la production »</a:t>
            </a:r>
          </a:p>
        </p:txBody>
      </p:sp>
    </p:spTree>
    <p:extLst>
      <p:ext uri="{BB962C8B-B14F-4D97-AF65-F5344CB8AC3E}">
        <p14:creationId xmlns:p14="http://schemas.microsoft.com/office/powerpoint/2010/main" val="299564696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mtClean="0"/>
              <a:t> </a:t>
            </a:r>
          </a:p>
        </p:txBody>
      </p:sp>
      <p:sp>
        <p:nvSpPr>
          <p:cNvPr id="410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23938F-4A9D-43EC-A5A3-41825ABBE293}" type="slidenum">
              <a:rPr lang="en-GB" altLang="en-US" smtClean="0"/>
              <a:pPr eaLnBrk="1" hangingPunct="1"/>
              <a:t>8</a:t>
            </a:fld>
            <a:endParaRPr lang="en-GB" altLang="en-US" smtClean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288880" y="404664"/>
            <a:ext cx="763284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fr-FR" altLang="fr-FR" sz="3200" u="sng" kern="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fr-FR" altLang="fr-FR" sz="3200" u="sng" kern="0" baseline="30000" dirty="0" smtClean="0">
                <a:solidFill>
                  <a:srgbClr val="0070C0"/>
                </a:solidFill>
                <a:latin typeface="Comic Sans MS" pitchFamily="66" charset="0"/>
              </a:rPr>
              <a:t>ère</a:t>
            </a:r>
            <a:r>
              <a:rPr lang="fr-FR" altLang="fr-FR" sz="3200" u="sng" kern="0" dirty="0" smtClean="0">
                <a:solidFill>
                  <a:srgbClr val="0070C0"/>
                </a:solidFill>
                <a:latin typeface="Comic Sans MS" pitchFamily="66" charset="0"/>
              </a:rPr>
              <a:t> Partie :</a:t>
            </a:r>
            <a:r>
              <a:rPr lang="fr-FR" altLang="fr-FR" sz="3200" kern="0" dirty="0" smtClean="0">
                <a:solidFill>
                  <a:srgbClr val="0070C0"/>
                </a:solidFill>
                <a:latin typeface="Comic Sans MS" pitchFamily="66" charset="0"/>
              </a:rPr>
              <a:t>	Les constats communs</a:t>
            </a:r>
          </a:p>
          <a:p>
            <a:r>
              <a:rPr lang="fr-FR" altLang="fr-FR" sz="2800" kern="0" dirty="0" smtClean="0">
                <a:solidFill>
                  <a:srgbClr val="0070C0"/>
                </a:solidFill>
                <a:latin typeface="Comic Sans MS" pitchFamily="66" charset="0"/>
              </a:rPr>
              <a:t>1.2 Des collectifs participatifs et cohésifs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88880" y="1628800"/>
            <a:ext cx="8424862" cy="1224136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fr-FR" sz="2400" b="1" dirty="0" smtClean="0"/>
              <a:t>Les 3 dimensions de la participation</a:t>
            </a:r>
            <a:endParaRPr lang="fr-FR" sz="24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fr-FR" sz="1800" dirty="0" smtClean="0"/>
              <a:t>aux résultats, aux décisions stratégiques et à la gestion quotidienne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fr-FR" sz="1800" dirty="0" smtClean="0"/>
              <a:t>	</a:t>
            </a:r>
            <a:r>
              <a:rPr lang="fr-FR" sz="1800" dirty="0" smtClean="0">
                <a:sym typeface="Wingdings" panose="05000000000000000000" pitchFamily="2" charset="2"/>
              </a:rPr>
              <a:t> </a:t>
            </a:r>
            <a:r>
              <a:rPr lang="fr-FR" sz="1800" b="1" i="1" dirty="0" smtClean="0">
                <a:solidFill>
                  <a:srgbClr val="000000"/>
                </a:solidFill>
              </a:rPr>
              <a:t>« Œuvrer ensemble pour le bien commun »</a:t>
            </a:r>
            <a:endParaRPr lang="fr-FR" sz="1800" dirty="0"/>
          </a:p>
        </p:txBody>
      </p:sp>
      <p:sp>
        <p:nvSpPr>
          <p:cNvPr id="7" name="Rectangle 6"/>
          <p:cNvSpPr/>
          <p:nvPr/>
        </p:nvSpPr>
        <p:spPr>
          <a:xfrm>
            <a:off x="611560" y="3074086"/>
            <a:ext cx="823421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fr-FR" sz="2400" b="1" dirty="0" smtClean="0"/>
              <a:t>L’association </a:t>
            </a:r>
            <a:r>
              <a:rPr lang="fr-FR" sz="2400" b="1" dirty="0"/>
              <a:t>aux décisions stratégiques </a:t>
            </a:r>
            <a:endParaRPr lang="fr-FR" dirty="0"/>
          </a:p>
          <a:p>
            <a:pPr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fr-FR" dirty="0"/>
              <a:t>Un taux de sociétariat très élevé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fr-FR" dirty="0"/>
              <a:t>Des structures propices à la participation politique 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fr-FR" dirty="0"/>
              <a:t>Une mobilisation importante des salariés </a:t>
            </a:r>
          </a:p>
        </p:txBody>
      </p:sp>
      <p:sp>
        <p:nvSpPr>
          <p:cNvPr id="8" name="Rectangle 7"/>
          <p:cNvSpPr/>
          <p:nvPr/>
        </p:nvSpPr>
        <p:spPr>
          <a:xfrm>
            <a:off x="899592" y="4893188"/>
            <a:ext cx="726226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  <a:defRPr/>
            </a:pPr>
            <a:r>
              <a:rPr lang="fr-FR" sz="2400" b="1" dirty="0" smtClean="0">
                <a:solidFill>
                  <a:srgbClr val="000000"/>
                </a:solidFill>
              </a:rPr>
              <a:t>La </a:t>
            </a:r>
            <a:r>
              <a:rPr lang="fr-FR" sz="2400" b="1" dirty="0">
                <a:solidFill>
                  <a:srgbClr val="000000"/>
                </a:solidFill>
              </a:rPr>
              <a:t>gestion de la vie quotidienne </a:t>
            </a:r>
            <a:endParaRPr lang="fr-FR" dirty="0">
              <a:solidFill>
                <a:srgbClr val="000000"/>
              </a:solidFill>
            </a:endParaRPr>
          </a:p>
          <a:p>
            <a:pPr lvl="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fr-FR" dirty="0">
                <a:solidFill>
                  <a:srgbClr val="000000"/>
                </a:solidFill>
              </a:rPr>
              <a:t>Un fonctionnement « horizontal »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fr-FR" dirty="0">
                <a:solidFill>
                  <a:srgbClr val="000000"/>
                </a:solidFill>
              </a:rPr>
              <a:t>Le groupe prime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fr-FR" dirty="0">
                <a:solidFill>
                  <a:srgbClr val="000000"/>
                </a:solidFill>
              </a:rPr>
              <a:t>Un rôle central pour l’informel </a:t>
            </a:r>
          </a:p>
        </p:txBody>
      </p:sp>
    </p:spTree>
    <p:extLst>
      <p:ext uri="{BB962C8B-B14F-4D97-AF65-F5344CB8AC3E}">
        <p14:creationId xmlns:p14="http://schemas.microsoft.com/office/powerpoint/2010/main" val="110822155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mtClean="0"/>
              <a:t> </a:t>
            </a:r>
          </a:p>
        </p:txBody>
      </p:sp>
      <p:sp>
        <p:nvSpPr>
          <p:cNvPr id="410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23938F-4A9D-43EC-A5A3-41825ABBE293}" type="slidenum">
              <a:rPr lang="en-GB" altLang="en-US" smtClean="0"/>
              <a:pPr eaLnBrk="1" hangingPunct="1"/>
              <a:t>9</a:t>
            </a:fld>
            <a:endParaRPr lang="en-GB" altLang="en-US" smtClean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288880" y="404664"/>
            <a:ext cx="763284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fr-FR" altLang="fr-FR" sz="3200" u="sng" kern="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fr-FR" altLang="fr-FR" sz="3200" u="sng" kern="0" baseline="30000" dirty="0" smtClean="0">
                <a:solidFill>
                  <a:srgbClr val="0070C0"/>
                </a:solidFill>
                <a:latin typeface="Comic Sans MS" pitchFamily="66" charset="0"/>
              </a:rPr>
              <a:t>ère</a:t>
            </a:r>
            <a:r>
              <a:rPr lang="fr-FR" altLang="fr-FR" sz="3200" u="sng" kern="0" dirty="0" smtClean="0">
                <a:solidFill>
                  <a:srgbClr val="0070C0"/>
                </a:solidFill>
                <a:latin typeface="Comic Sans MS" pitchFamily="66" charset="0"/>
              </a:rPr>
              <a:t> Partie :</a:t>
            </a:r>
            <a:r>
              <a:rPr lang="fr-FR" altLang="fr-FR" sz="3200" kern="0" dirty="0" smtClean="0">
                <a:solidFill>
                  <a:srgbClr val="0070C0"/>
                </a:solidFill>
                <a:latin typeface="Comic Sans MS" pitchFamily="66" charset="0"/>
              </a:rPr>
              <a:t>	Les constats communs</a:t>
            </a:r>
          </a:p>
          <a:p>
            <a:r>
              <a:rPr lang="fr-FR" altLang="fr-FR" sz="2800" kern="0" dirty="0" smtClean="0">
                <a:solidFill>
                  <a:srgbClr val="0070C0"/>
                </a:solidFill>
                <a:latin typeface="Comic Sans MS" pitchFamily="66" charset="0"/>
              </a:rPr>
              <a:t>1.2 Des collectifs participatifs et cohésifs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560" y="1860848"/>
            <a:ext cx="756084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fr-FR" sz="2400" b="1" dirty="0"/>
              <a:t>L’« </a:t>
            </a:r>
            <a:r>
              <a:rPr lang="fr-FR" sz="2400" b="1" dirty="0" err="1"/>
              <a:t>empowerment</a:t>
            </a:r>
            <a:r>
              <a:rPr lang="fr-FR" sz="2400" b="1" dirty="0"/>
              <a:t> » des femmes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fr-FR" sz="2000" dirty="0"/>
          </a:p>
          <a:p>
            <a:pPr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fr-FR" sz="2000" i="1" dirty="0"/>
              <a:t>Les femmes dans les SCOP: entre émancipation</a:t>
            </a:r>
            <a:r>
              <a:rPr lang="fr-FR" sz="2000" i="1" dirty="0" smtClean="0"/>
              <a:t>…</a:t>
            </a:r>
            <a:endParaRPr lang="fr-FR" sz="2000" i="1" dirty="0"/>
          </a:p>
          <a:p>
            <a:pPr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fr-FR" dirty="0"/>
              <a:t>Les femmes plus présentes dans les services…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fr-FR" dirty="0"/>
              <a:t>…mais pas forcément dans les activités liées au « care »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fr-FR" dirty="0" smtClean="0"/>
              <a:t>Beaucoup de </a:t>
            </a:r>
            <a:r>
              <a:rPr lang="fr-FR" dirty="0"/>
              <a:t>femmes dirigeantes 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fr-FR" dirty="0"/>
              <a:t>Des politiques salariales plus favorables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4725144"/>
            <a:ext cx="684076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fr-FR" sz="2000" i="1" dirty="0">
                <a:solidFill>
                  <a:srgbClr val="000000"/>
                </a:solidFill>
              </a:rPr>
              <a:t>…et reproduction sociale 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fr-FR" dirty="0">
                <a:solidFill>
                  <a:srgbClr val="000000"/>
                </a:solidFill>
              </a:rPr>
              <a:t>Des positions moins favorables dans l’industrie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fr-FR" dirty="0">
                <a:solidFill>
                  <a:srgbClr val="000000"/>
                </a:solidFill>
              </a:rPr>
              <a:t>Des possibilités d’expression parfois moindres </a:t>
            </a:r>
          </a:p>
        </p:txBody>
      </p:sp>
    </p:spTree>
    <p:extLst>
      <p:ext uri="{BB962C8B-B14F-4D97-AF65-F5344CB8AC3E}">
        <p14:creationId xmlns:p14="http://schemas.microsoft.com/office/powerpoint/2010/main" val="295033425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seau">
  <a:themeElements>
    <a:clrScheme name="Réseau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Rése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éseau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éseau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5217</TotalTime>
  <Words>1087</Words>
  <Application>Microsoft Office PowerPoint</Application>
  <PresentationFormat>Affichage à l'écran (4:3)</PresentationFormat>
  <Paragraphs>213</Paragraphs>
  <Slides>18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Réseau</vt:lpstr>
      <vt:lpstr>Présentation PowerPoint</vt:lpstr>
      <vt:lpstr>Présentation PowerPoint</vt:lpstr>
      <vt:lpstr>Présentation PowerPoint</vt:lpstr>
      <vt:lpstr>Qu’est-ce qu’un emploi de bonne qualité ?</vt:lpstr>
      <vt:lpstr>Priorité aux conditions de travail…</vt:lpstr>
      <vt:lpstr>… sur les rémunérations</vt:lpstr>
      <vt:lpstr>L’arbitrage entre stabilité et flexibilité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LEPII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Pauline Lacour</dc:creator>
  <cp:lastModifiedBy>Catherine Ciesla</cp:lastModifiedBy>
  <cp:revision>272</cp:revision>
  <cp:lastPrinted>2012-10-15T09:13:12Z</cp:lastPrinted>
  <dcterms:created xsi:type="dcterms:W3CDTF">2011-04-06T07:14:58Z</dcterms:created>
  <dcterms:modified xsi:type="dcterms:W3CDTF">2014-01-07T10:06:35Z</dcterms:modified>
</cp:coreProperties>
</file>